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5"/>
  </p:notesMasterIdLst>
  <p:handoutMasterIdLst>
    <p:handoutMasterId r:id="rId66"/>
  </p:handoutMasterIdLst>
  <p:sldIdLst>
    <p:sldId id="415" r:id="rId2"/>
    <p:sldId id="417" r:id="rId3"/>
    <p:sldId id="416" r:id="rId4"/>
    <p:sldId id="438" r:id="rId5"/>
    <p:sldId id="445" r:id="rId6"/>
    <p:sldId id="446" r:id="rId7"/>
    <p:sldId id="444" r:id="rId8"/>
    <p:sldId id="439" r:id="rId9"/>
    <p:sldId id="440" r:id="rId10"/>
    <p:sldId id="441" r:id="rId11"/>
    <p:sldId id="442" r:id="rId12"/>
    <p:sldId id="443" r:id="rId13"/>
    <p:sldId id="447" r:id="rId14"/>
    <p:sldId id="448" r:id="rId15"/>
    <p:sldId id="422" r:id="rId16"/>
    <p:sldId id="423" r:id="rId17"/>
    <p:sldId id="450" r:id="rId18"/>
    <p:sldId id="449" r:id="rId19"/>
    <p:sldId id="451" r:id="rId20"/>
    <p:sldId id="338" r:id="rId21"/>
    <p:sldId id="375" r:id="rId22"/>
    <p:sldId id="376" r:id="rId23"/>
    <p:sldId id="427" r:id="rId24"/>
    <p:sldId id="428" r:id="rId25"/>
    <p:sldId id="378" r:id="rId26"/>
    <p:sldId id="379" r:id="rId27"/>
    <p:sldId id="404" r:id="rId28"/>
    <p:sldId id="405" r:id="rId29"/>
    <p:sldId id="406" r:id="rId30"/>
    <p:sldId id="407" r:id="rId31"/>
    <p:sldId id="408" r:id="rId32"/>
    <p:sldId id="409" r:id="rId33"/>
    <p:sldId id="380" r:id="rId34"/>
    <p:sldId id="381" r:id="rId35"/>
    <p:sldId id="383" r:id="rId36"/>
    <p:sldId id="382" r:id="rId37"/>
    <p:sldId id="453" r:id="rId38"/>
    <p:sldId id="454" r:id="rId39"/>
    <p:sldId id="410" r:id="rId40"/>
    <p:sldId id="411" r:id="rId41"/>
    <p:sldId id="431" r:id="rId42"/>
    <p:sldId id="384" r:id="rId43"/>
    <p:sldId id="385" r:id="rId44"/>
    <p:sldId id="386" r:id="rId45"/>
    <p:sldId id="387" r:id="rId46"/>
    <p:sldId id="388" r:id="rId47"/>
    <p:sldId id="389" r:id="rId48"/>
    <p:sldId id="390" r:id="rId49"/>
    <p:sldId id="436" r:id="rId50"/>
    <p:sldId id="435" r:id="rId51"/>
    <p:sldId id="391" r:id="rId52"/>
    <p:sldId id="392" r:id="rId53"/>
    <p:sldId id="393" r:id="rId54"/>
    <p:sldId id="394" r:id="rId55"/>
    <p:sldId id="395" r:id="rId56"/>
    <p:sldId id="345" r:id="rId57"/>
    <p:sldId id="434" r:id="rId58"/>
    <p:sldId id="452" r:id="rId59"/>
    <p:sldId id="397" r:id="rId60"/>
    <p:sldId id="398" r:id="rId61"/>
    <p:sldId id="396" r:id="rId62"/>
    <p:sldId id="429" r:id="rId63"/>
    <p:sldId id="413" r:id="rId64"/>
  </p:sldIdLst>
  <p:sldSz cx="9144000" cy="6858000" type="screen4x3"/>
  <p:notesSz cx="6797675" cy="9926638"/>
  <p:embeddedFontLst>
    <p:embeddedFont>
      <p:font typeface="Comic Sans MS" panose="030F0702030302020204" pitchFamily="66"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Century Gothic" panose="020B0502020202020204" pitchFamily="34" charset="0"/>
      <p:regular r:id="rId75"/>
      <p:bold r:id="rId76"/>
      <p:italic r:id="rId77"/>
      <p:boldItalic r:id="rId78"/>
    </p:embeddedFont>
    <p:embeddedFont>
      <p:font typeface="Century" panose="02040604050505020304" pitchFamily="18" charset="0"/>
      <p:regular r:id="rId79"/>
    </p:embeddedFont>
    <p:embeddedFont>
      <p:font typeface="Gill Sans MT" panose="020B0502020104020203" pitchFamily="34" charset="0"/>
      <p:regular r:id="rId80"/>
      <p:bold r:id="rId81"/>
      <p:italic r:id="rId82"/>
      <p:boldItalic r:id="rId83"/>
    </p:embeddedFont>
    <p:embeddedFont>
      <p:font typeface="Wingdings 2" panose="05020102010507070707" pitchFamily="18" charset="2"/>
      <p:regular r:id="rId84"/>
    </p:embeddedFont>
    <p:embeddedFont>
      <p:font typeface="Calibri Light" panose="020F0302020204030204" pitchFamily="34" charset="0"/>
      <p:regular r:id="rId85"/>
      <p: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100" d="100"/>
        <a:sy n="100" d="100"/>
      </p:scale>
      <p:origin x="0" y="-11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6.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61EB95B-9FA2-4B52-B095-91929665492A}" type="datetimeFigureOut">
              <a:rPr lang="en-GB" smtClean="0"/>
              <a:t>03/10/2023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219F189-91FE-40D7-B3A0-55173D926A02}" type="slidenum">
              <a:rPr lang="en-GB" smtClean="0"/>
              <a:t>‹#›</a:t>
            </a:fld>
            <a:endParaRPr lang="en-GB"/>
          </a:p>
        </p:txBody>
      </p:sp>
    </p:spTree>
    <p:extLst>
      <p:ext uri="{BB962C8B-B14F-4D97-AF65-F5344CB8AC3E}">
        <p14:creationId xmlns:p14="http://schemas.microsoft.com/office/powerpoint/2010/main" val="1041684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4958" cy="49839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1098" y="1"/>
            <a:ext cx="2944958" cy="49839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606" y="4777612"/>
            <a:ext cx="5438464" cy="3907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243"/>
            <a:ext cx="2944958" cy="49839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1098" y="9428243"/>
            <a:ext cx="2944958" cy="49839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41366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notes"/>
          <p:cNvSpPr txBox="1">
            <a:spLocks noGrp="1"/>
          </p:cNvSpPr>
          <p:nvPr>
            <p:ph type="body" idx="1"/>
          </p:nvPr>
        </p:nvSpPr>
        <p:spPr>
          <a:xfrm>
            <a:off x="679606" y="4777612"/>
            <a:ext cx="5438464" cy="390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7" name="Google Shape;257;p1: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9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435D8BF-0115-4787-AEDB-3977A3F0BEA1}" type="slidenum">
              <a:rPr lang="en-GB" altLang="en-US" sz="1200" smtClean="0"/>
              <a:pPr/>
              <a:t>21</a:t>
            </a:fld>
            <a:endParaRPr lang="en-GB" altLang="en-US" sz="1200" smtClean="0"/>
          </a:p>
        </p:txBody>
      </p:sp>
    </p:spTree>
    <p:extLst>
      <p:ext uri="{BB962C8B-B14F-4D97-AF65-F5344CB8AC3E}">
        <p14:creationId xmlns:p14="http://schemas.microsoft.com/office/powerpoint/2010/main" val="13631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A3534C4-7978-4B87-88BB-15F4088728FB}" type="slidenum">
              <a:rPr lang="en-GB" altLang="en-US" sz="1200" smtClean="0"/>
              <a:pPr/>
              <a:t>22</a:t>
            </a:fld>
            <a:endParaRPr lang="en-GB" altLang="en-US" sz="1200" smtClean="0"/>
          </a:p>
        </p:txBody>
      </p:sp>
    </p:spTree>
    <p:extLst>
      <p:ext uri="{BB962C8B-B14F-4D97-AF65-F5344CB8AC3E}">
        <p14:creationId xmlns:p14="http://schemas.microsoft.com/office/powerpoint/2010/main" val="141449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832E8FE-50B8-47EC-85DF-29D02647CCB9}" type="slidenum">
              <a:rPr lang="en-GB" altLang="en-US" sz="1200" smtClean="0"/>
              <a:pPr/>
              <a:t>25</a:t>
            </a:fld>
            <a:endParaRPr lang="en-GB" altLang="en-US" sz="1200" smtClean="0"/>
          </a:p>
        </p:txBody>
      </p:sp>
    </p:spTree>
    <p:extLst>
      <p:ext uri="{BB962C8B-B14F-4D97-AF65-F5344CB8AC3E}">
        <p14:creationId xmlns:p14="http://schemas.microsoft.com/office/powerpoint/2010/main" val="268988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E405B82-5C3D-4528-839E-5BC276A80B24}" type="slidenum">
              <a:rPr lang="en-GB" altLang="en-US" sz="1200" smtClean="0"/>
              <a:pPr/>
              <a:t>26</a:t>
            </a:fld>
            <a:endParaRPr lang="en-GB" altLang="en-US" sz="1200" smtClean="0"/>
          </a:p>
        </p:txBody>
      </p:sp>
    </p:spTree>
    <p:extLst>
      <p:ext uri="{BB962C8B-B14F-4D97-AF65-F5344CB8AC3E}">
        <p14:creationId xmlns:p14="http://schemas.microsoft.com/office/powerpoint/2010/main" val="3934276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6050ED0-0C02-486A-B716-FAA6BEB5D02A}" type="slidenum">
              <a:rPr lang="en-GB" altLang="en-US" sz="1200" smtClean="0"/>
              <a:pPr/>
              <a:t>27</a:t>
            </a:fld>
            <a:endParaRPr lang="en-GB" altLang="en-US" sz="1200" smtClean="0"/>
          </a:p>
        </p:txBody>
      </p:sp>
    </p:spTree>
    <p:extLst>
      <p:ext uri="{BB962C8B-B14F-4D97-AF65-F5344CB8AC3E}">
        <p14:creationId xmlns:p14="http://schemas.microsoft.com/office/powerpoint/2010/main" val="415666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B22D945-EF2A-4282-8A83-6A052A9BFCDF}" type="slidenum">
              <a:rPr lang="en-GB" altLang="en-US" sz="1200" smtClean="0"/>
              <a:pPr/>
              <a:t>28</a:t>
            </a:fld>
            <a:endParaRPr lang="en-GB" altLang="en-US" sz="1200" smtClean="0"/>
          </a:p>
        </p:txBody>
      </p:sp>
    </p:spTree>
    <p:extLst>
      <p:ext uri="{BB962C8B-B14F-4D97-AF65-F5344CB8AC3E}">
        <p14:creationId xmlns:p14="http://schemas.microsoft.com/office/powerpoint/2010/main" val="241394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B20BF0F-56DD-4D3C-9090-A1D800366F2A}" type="slidenum">
              <a:rPr lang="en-GB" altLang="en-US" sz="1200" smtClean="0"/>
              <a:pPr/>
              <a:t>29</a:t>
            </a:fld>
            <a:endParaRPr lang="en-GB" altLang="en-US" sz="1200" smtClean="0"/>
          </a:p>
        </p:txBody>
      </p:sp>
    </p:spTree>
    <p:extLst>
      <p:ext uri="{BB962C8B-B14F-4D97-AF65-F5344CB8AC3E}">
        <p14:creationId xmlns:p14="http://schemas.microsoft.com/office/powerpoint/2010/main" val="3026518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85D24EC9-8D24-4504-8867-4477CD8A2A9D}" type="slidenum">
              <a:rPr lang="en-GB" altLang="en-US" sz="1200" smtClean="0"/>
              <a:pPr/>
              <a:t>30</a:t>
            </a:fld>
            <a:endParaRPr lang="en-GB" altLang="en-US" sz="1200" smtClean="0"/>
          </a:p>
        </p:txBody>
      </p:sp>
    </p:spTree>
    <p:extLst>
      <p:ext uri="{BB962C8B-B14F-4D97-AF65-F5344CB8AC3E}">
        <p14:creationId xmlns:p14="http://schemas.microsoft.com/office/powerpoint/2010/main" val="232992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9A27421-4B0C-4E5A-8C31-AFEC3FC65A93}" type="slidenum">
              <a:rPr lang="en-GB" altLang="en-US" sz="1200" smtClean="0"/>
              <a:pPr/>
              <a:t>31</a:t>
            </a:fld>
            <a:endParaRPr lang="en-GB" altLang="en-US" sz="1200" smtClean="0"/>
          </a:p>
        </p:txBody>
      </p:sp>
    </p:spTree>
    <p:extLst>
      <p:ext uri="{BB962C8B-B14F-4D97-AF65-F5344CB8AC3E}">
        <p14:creationId xmlns:p14="http://schemas.microsoft.com/office/powerpoint/2010/main" val="3859518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9807F93-3551-4F6B-8F39-02119BF1F841}" type="slidenum">
              <a:rPr lang="en-GB" altLang="en-US" sz="1200" smtClean="0"/>
              <a:pPr/>
              <a:t>32</a:t>
            </a:fld>
            <a:endParaRPr lang="en-GB" altLang="en-US" sz="1200" smtClean="0"/>
          </a:p>
        </p:txBody>
      </p:sp>
    </p:spTree>
    <p:extLst>
      <p:ext uri="{BB962C8B-B14F-4D97-AF65-F5344CB8AC3E}">
        <p14:creationId xmlns:p14="http://schemas.microsoft.com/office/powerpoint/2010/main" val="28678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4:notes"/>
          <p:cNvSpPr txBox="1">
            <a:spLocks noGrp="1"/>
          </p:cNvSpPr>
          <p:nvPr>
            <p:ph type="body" idx="1"/>
          </p:nvPr>
        </p:nvSpPr>
        <p:spPr>
          <a:xfrm>
            <a:off x="679606" y="4777612"/>
            <a:ext cx="5438464" cy="390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4: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359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FFEC1EF-69E8-4143-9C8F-7C39D1B6F9DB}" type="slidenum">
              <a:rPr lang="en-GB" altLang="en-US" sz="1200" smtClean="0"/>
              <a:pPr/>
              <a:t>35</a:t>
            </a:fld>
            <a:endParaRPr lang="en-GB" altLang="en-US" sz="1200" smtClean="0"/>
          </a:p>
        </p:txBody>
      </p:sp>
    </p:spTree>
    <p:extLst>
      <p:ext uri="{BB962C8B-B14F-4D97-AF65-F5344CB8AC3E}">
        <p14:creationId xmlns:p14="http://schemas.microsoft.com/office/powerpoint/2010/main" val="1784110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F3DC916-09C0-45DB-A6BF-0171256BEC3F}" type="slidenum">
              <a:rPr lang="en-GB" altLang="en-US" sz="1200" smtClean="0"/>
              <a:pPr/>
              <a:t>36</a:t>
            </a:fld>
            <a:endParaRPr lang="en-GB" altLang="en-US" sz="1200" smtClean="0"/>
          </a:p>
        </p:txBody>
      </p:sp>
    </p:spTree>
    <p:extLst>
      <p:ext uri="{BB962C8B-B14F-4D97-AF65-F5344CB8AC3E}">
        <p14:creationId xmlns:p14="http://schemas.microsoft.com/office/powerpoint/2010/main" val="2468252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 1- these are some of the things that we currently have in place for Year 7 students: </a:t>
            </a:r>
          </a:p>
          <a:p>
            <a:endParaRPr lang="en-GB" dirty="0" smtClean="0"/>
          </a:p>
          <a:p>
            <a:r>
              <a:rPr lang="en-GB" baseline="0" dirty="0" smtClean="0"/>
              <a:t>Talk through bullet points. </a:t>
            </a:r>
            <a:endParaRPr lang="en-GB" dirty="0" smtClean="0"/>
          </a:p>
          <a:p>
            <a:r>
              <a:rPr lang="en-GB" dirty="0" err="1" smtClean="0"/>
              <a:t>Unifrog</a:t>
            </a:r>
            <a:r>
              <a:rPr lang="en-GB" baseline="0" dirty="0" smtClean="0"/>
              <a:t> is our one stop careers guidance platform which we have been using since January with all pupils. </a:t>
            </a:r>
          </a:p>
          <a:p>
            <a:r>
              <a:rPr lang="en-GB" baseline="0" dirty="0" smtClean="0"/>
              <a:t>We are now inviting YOU as parents / carers to login to the platform and explore the careers platform with your child. </a:t>
            </a:r>
            <a:endParaRPr lang="en-GB" dirty="0"/>
          </a:p>
        </p:txBody>
      </p:sp>
      <p:sp>
        <p:nvSpPr>
          <p:cNvPr id="4" name="Slide Number Placeholder 3"/>
          <p:cNvSpPr>
            <a:spLocks noGrp="1"/>
          </p:cNvSpPr>
          <p:nvPr>
            <p:ph type="sldNum" sz="quarter" idx="10"/>
          </p:nvPr>
        </p:nvSpPr>
        <p:spPr/>
        <p:txBody>
          <a:bodyPr/>
          <a:lstStyle/>
          <a:p>
            <a:fld id="{9EDD3B44-4807-48F3-AF48-0210B675AA20}" type="slidenum">
              <a:rPr lang="en-GB" smtClean="0"/>
              <a:t>39</a:t>
            </a:fld>
            <a:endParaRPr lang="en-GB"/>
          </a:p>
        </p:txBody>
      </p:sp>
    </p:spTree>
    <p:extLst>
      <p:ext uri="{BB962C8B-B14F-4D97-AF65-F5344CB8AC3E}">
        <p14:creationId xmlns:p14="http://schemas.microsoft.com/office/powerpoint/2010/main" val="76578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Once</a:t>
            </a:r>
            <a:r>
              <a:rPr lang="en-GB" baseline="0" dirty="0" smtClean="0"/>
              <a:t> you / your child log into the platform, you will be presented with a whole range of options. </a:t>
            </a:r>
          </a:p>
          <a:p>
            <a:pPr marL="0" lvl="0" indent="0" algn="l" rtl="0">
              <a:spcBef>
                <a:spcPts val="0"/>
              </a:spcBef>
              <a:spcAft>
                <a:spcPts val="0"/>
              </a:spcAft>
              <a:buNone/>
            </a:pPr>
            <a:r>
              <a:rPr lang="en-GB" baseline="0" dirty="0" smtClean="0"/>
              <a:t>Explore career pathways </a:t>
            </a:r>
          </a:p>
          <a:p>
            <a:pPr marL="0" lvl="0" indent="0" algn="l" rtl="0">
              <a:spcBef>
                <a:spcPts val="0"/>
              </a:spcBef>
              <a:spcAft>
                <a:spcPts val="0"/>
              </a:spcAft>
              <a:buNone/>
            </a:pPr>
            <a:r>
              <a:rPr lang="en-GB" baseline="0" dirty="0" smtClean="0"/>
              <a:t>Keep a record of competencies and skills being developed</a:t>
            </a:r>
          </a:p>
          <a:p>
            <a:pPr marL="0" lvl="0" indent="0" algn="l" rtl="0">
              <a:spcBef>
                <a:spcPts val="0"/>
              </a:spcBef>
              <a:spcAft>
                <a:spcPts val="0"/>
              </a:spcAft>
              <a:buNone/>
            </a:pPr>
            <a:r>
              <a:rPr lang="en-GB" baseline="0" dirty="0" smtClean="0"/>
              <a:t>Search for Universities / 6</a:t>
            </a:r>
            <a:r>
              <a:rPr lang="en-GB" baseline="30000" dirty="0" smtClean="0"/>
              <a:t>th</a:t>
            </a:r>
            <a:r>
              <a:rPr lang="en-GB" baseline="0" dirty="0" smtClean="0"/>
              <a:t> form colleges</a:t>
            </a:r>
          </a:p>
          <a:p>
            <a:pPr marL="0" lvl="0" indent="0" algn="l" rtl="0">
              <a:spcBef>
                <a:spcPts val="0"/>
              </a:spcBef>
              <a:spcAft>
                <a:spcPts val="0"/>
              </a:spcAft>
              <a:buNone/>
            </a:pPr>
            <a:r>
              <a:rPr lang="en-GB" baseline="0" dirty="0" smtClean="0"/>
              <a:t>Draft </a:t>
            </a:r>
            <a:endParaRPr dirty="0"/>
          </a:p>
        </p:txBody>
      </p:sp>
      <p:sp>
        <p:nvSpPr>
          <p:cNvPr id="1197" name="Google Shape;1197;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1187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5F9E5F4-F724-4FA1-AF70-E81BB76181DE}" type="slidenum">
              <a:rPr lang="en-GB" altLang="en-US" sz="1200" smtClean="0"/>
              <a:pPr/>
              <a:t>42</a:t>
            </a:fld>
            <a:endParaRPr lang="en-GB" altLang="en-US" sz="1200" smtClean="0"/>
          </a:p>
        </p:txBody>
      </p:sp>
    </p:spTree>
    <p:extLst>
      <p:ext uri="{BB962C8B-B14F-4D97-AF65-F5344CB8AC3E}">
        <p14:creationId xmlns:p14="http://schemas.microsoft.com/office/powerpoint/2010/main" val="3671595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05BC096-F46E-4DA6-950F-ED8FB2610F86}" type="slidenum">
              <a:rPr lang="en-GB" altLang="en-US" sz="1200" smtClean="0"/>
              <a:pPr/>
              <a:t>43</a:t>
            </a:fld>
            <a:endParaRPr lang="en-GB" altLang="en-US" sz="1200" smtClean="0"/>
          </a:p>
        </p:txBody>
      </p:sp>
    </p:spTree>
    <p:extLst>
      <p:ext uri="{BB962C8B-B14F-4D97-AF65-F5344CB8AC3E}">
        <p14:creationId xmlns:p14="http://schemas.microsoft.com/office/powerpoint/2010/main" val="818315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en-US" sz="1200" smtClean="0">
                <a:solidFill>
                  <a:srgbClr val="000000"/>
                </a:solidFill>
              </a:rPr>
              <a:t>Claire Devereux, 1 June 2015</a:t>
            </a:r>
            <a:endParaRPr lang="en-GB" altLang="en-US" sz="1200" smtClean="0">
              <a:solidFill>
                <a:srgbClr val="000000"/>
              </a:solidFill>
            </a:endParaRPr>
          </a:p>
        </p:txBody>
      </p:sp>
    </p:spTree>
    <p:extLst>
      <p:ext uri="{BB962C8B-B14F-4D97-AF65-F5344CB8AC3E}">
        <p14:creationId xmlns:p14="http://schemas.microsoft.com/office/powerpoint/2010/main" val="1268360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06D0343-CBED-425D-827E-9C591560D5A5}" type="slidenum">
              <a:rPr lang="en-GB" altLang="en-US" sz="1200" smtClean="0"/>
              <a:pPr/>
              <a:t>45</a:t>
            </a:fld>
            <a:endParaRPr lang="en-GB" altLang="en-US" sz="1200" smtClean="0"/>
          </a:p>
        </p:txBody>
      </p:sp>
    </p:spTree>
    <p:extLst>
      <p:ext uri="{BB962C8B-B14F-4D97-AF65-F5344CB8AC3E}">
        <p14:creationId xmlns:p14="http://schemas.microsoft.com/office/powerpoint/2010/main" val="13770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B4D350D-EB57-4802-B7EA-53D700879D6B}" type="slidenum">
              <a:rPr lang="en-GB" altLang="en-US" sz="1200" smtClean="0"/>
              <a:pPr/>
              <a:t>46</a:t>
            </a:fld>
            <a:endParaRPr lang="en-GB" altLang="en-US" sz="1200" smtClean="0"/>
          </a:p>
        </p:txBody>
      </p:sp>
    </p:spTree>
    <p:extLst>
      <p:ext uri="{BB962C8B-B14F-4D97-AF65-F5344CB8AC3E}">
        <p14:creationId xmlns:p14="http://schemas.microsoft.com/office/powerpoint/2010/main" val="3625889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373DDEA-5CCE-437E-8A02-C03B70F671C2}" type="slidenum">
              <a:rPr lang="en-GB" altLang="en-US" sz="1200" smtClean="0"/>
              <a:pPr/>
              <a:t>47</a:t>
            </a:fld>
            <a:endParaRPr lang="en-GB" altLang="en-US" sz="1200" smtClean="0"/>
          </a:p>
        </p:txBody>
      </p:sp>
    </p:spTree>
    <p:extLst>
      <p:ext uri="{BB962C8B-B14F-4D97-AF65-F5344CB8AC3E}">
        <p14:creationId xmlns:p14="http://schemas.microsoft.com/office/powerpoint/2010/main" val="72967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two ways of looking at student data. The first is to look at the grades that students achieve. This is called attainment. And in our GCSEs this summer, despite the Government returning grade boundaries to 2019 levels, our students still did brilliantly with 80% achieving a standard pass in English and Maths and 59% achieving a good pass in English and Maths. </a:t>
            </a:r>
            <a:r>
              <a:rPr lang="en-GB" b="1" u="sng" dirty="0" smtClean="0">
                <a:solidFill>
                  <a:srgbClr val="FF0000"/>
                </a:solidFill>
              </a:rPr>
              <a:t>41% of all GCSE grades were the top grades of 7, 8 and 8. This</a:t>
            </a:r>
            <a:r>
              <a:rPr lang="en-GB" b="1" u="sng" baseline="0" dirty="0" smtClean="0">
                <a:solidFill>
                  <a:srgbClr val="FF0000"/>
                </a:solidFill>
              </a:rPr>
              <a:t> is not correct, how about this – </a:t>
            </a:r>
            <a:r>
              <a:rPr lang="en-GB" b="1" i="1" u="sng" baseline="0" dirty="0" smtClean="0">
                <a:solidFill>
                  <a:srgbClr val="FF0000"/>
                </a:solidFill>
              </a:rPr>
              <a:t>over half our pupils achieved one or more of the top grades, grades 9-7 with over 500 grades 9-7.</a:t>
            </a:r>
            <a:endParaRPr lang="en-GB" b="1" i="1" u="sng" dirty="0" smtClean="0">
              <a:solidFill>
                <a:srgbClr val="FF0000"/>
              </a:solidFill>
            </a:endParaRPr>
          </a:p>
          <a:p>
            <a:endParaRPr lang="en-GB" dirty="0"/>
          </a:p>
          <a:p>
            <a:r>
              <a:rPr lang="en-GB" dirty="0" smtClean="0"/>
              <a:t>A reminder at this point that we are a fully comprehensive school taking students of all abilities – we do not select. </a:t>
            </a:r>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8</a:t>
            </a:fld>
            <a:endParaRPr lang="en-GB" dirty="0"/>
          </a:p>
        </p:txBody>
      </p:sp>
    </p:spTree>
    <p:extLst>
      <p:ext uri="{BB962C8B-B14F-4D97-AF65-F5344CB8AC3E}">
        <p14:creationId xmlns:p14="http://schemas.microsoft.com/office/powerpoint/2010/main" val="1858100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712811F-A3C3-4122-A851-5545754D169D}" type="slidenum">
              <a:rPr lang="en-GB" altLang="en-US" sz="1200" smtClean="0"/>
              <a:pPr/>
              <a:t>48</a:t>
            </a:fld>
            <a:endParaRPr lang="en-GB" altLang="en-US" sz="1200" smtClean="0"/>
          </a:p>
        </p:txBody>
      </p:sp>
    </p:spTree>
    <p:extLst>
      <p:ext uri="{BB962C8B-B14F-4D97-AF65-F5344CB8AC3E}">
        <p14:creationId xmlns:p14="http://schemas.microsoft.com/office/powerpoint/2010/main" val="1225973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2963EA7-4055-493F-B6F0-4E781B46324A}" type="slidenum">
              <a:rPr lang="en-GB" altLang="en-US" sz="1200" smtClean="0"/>
              <a:pPr/>
              <a:t>51</a:t>
            </a:fld>
            <a:endParaRPr lang="en-GB" altLang="en-US" sz="1200" smtClean="0"/>
          </a:p>
        </p:txBody>
      </p:sp>
    </p:spTree>
    <p:extLst>
      <p:ext uri="{BB962C8B-B14F-4D97-AF65-F5344CB8AC3E}">
        <p14:creationId xmlns:p14="http://schemas.microsoft.com/office/powerpoint/2010/main" val="2987800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56A0F3F-1890-4751-9680-79F2649E49E0}" type="slidenum">
              <a:rPr lang="en-GB" altLang="en-US" sz="1200" smtClean="0"/>
              <a:pPr/>
              <a:t>52</a:t>
            </a:fld>
            <a:endParaRPr lang="en-GB" altLang="en-US" sz="1200" smtClean="0"/>
          </a:p>
        </p:txBody>
      </p:sp>
    </p:spTree>
    <p:extLst>
      <p:ext uri="{BB962C8B-B14F-4D97-AF65-F5344CB8AC3E}">
        <p14:creationId xmlns:p14="http://schemas.microsoft.com/office/powerpoint/2010/main" val="3271160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 the slide</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53</a:t>
            </a:fld>
            <a:endParaRPr lang="en-GB"/>
          </a:p>
        </p:txBody>
      </p:sp>
    </p:spTree>
    <p:extLst>
      <p:ext uri="{BB962C8B-B14F-4D97-AF65-F5344CB8AC3E}">
        <p14:creationId xmlns:p14="http://schemas.microsoft.com/office/powerpoint/2010/main" val="505509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 the slide</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54</a:t>
            </a:fld>
            <a:endParaRPr lang="en-GB"/>
          </a:p>
        </p:txBody>
      </p:sp>
    </p:spTree>
    <p:extLst>
      <p:ext uri="{BB962C8B-B14F-4D97-AF65-F5344CB8AC3E}">
        <p14:creationId xmlns:p14="http://schemas.microsoft.com/office/powerpoint/2010/main" val="428117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 the slide</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55</a:t>
            </a:fld>
            <a:endParaRPr lang="en-GB"/>
          </a:p>
        </p:txBody>
      </p:sp>
    </p:spTree>
    <p:extLst>
      <p:ext uri="{BB962C8B-B14F-4D97-AF65-F5344CB8AC3E}">
        <p14:creationId xmlns:p14="http://schemas.microsoft.com/office/powerpoint/2010/main" val="1619232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Typically online behaviour can be at the root of many family disputes in the teen years. Some</a:t>
            </a:r>
            <a:r>
              <a:rPr lang="en-GB" baseline="0" dirty="0" smtClean="0"/>
              <a:t> typical issues are</a:t>
            </a:r>
            <a:endParaRPr lang="en-GB" dirty="0" smtClean="0"/>
          </a:p>
          <a:p>
            <a:endParaRPr lang="en-GB" dirty="0" smtClean="0"/>
          </a:p>
          <a:p>
            <a:r>
              <a:rPr lang="en-GB" dirty="0" smtClean="0"/>
              <a:t>The amount of screen time-studies have shown that anything above 4 hours a day can be damaging. Screen time can be addictive due to the dopamine hit that teens get when they access online content, and can impact on brain development. The light from screens can affect sleep. We recommend switching off 30 minutes before bed.</a:t>
            </a:r>
          </a:p>
          <a:p>
            <a:endParaRPr lang="en-GB" dirty="0" smtClean="0"/>
          </a:p>
          <a:p>
            <a:r>
              <a:rPr lang="en-GB" dirty="0" smtClean="0"/>
              <a:t>We recommend ensuring that you have filtering and monitoring set up so you can limit content that your child can access. You phone and network provider should be able to advise what is possible.</a:t>
            </a:r>
          </a:p>
          <a:p>
            <a:endParaRPr lang="en-GB" dirty="0" smtClean="0"/>
          </a:p>
          <a:p>
            <a:r>
              <a:rPr lang="en-GB" dirty="0" smtClean="0"/>
              <a:t>Because of the nature of screen chat,</a:t>
            </a:r>
            <a:r>
              <a:rPr lang="en-GB" baseline="0" dirty="0" smtClean="0"/>
              <a:t> teens can be drawn into cliquey behaviour or even cyberbullying. If they are a victim or feel excluded they can experience this for all the hours that they have their phone available.</a:t>
            </a:r>
          </a:p>
          <a:p>
            <a:endParaRPr lang="en-GB" dirty="0" smtClean="0"/>
          </a:p>
          <a:p>
            <a:r>
              <a:rPr lang="en-GB" dirty="0" smtClean="0"/>
              <a:t>Grooming-any site that has a chat facility</a:t>
            </a:r>
            <a:r>
              <a:rPr lang="en-GB" baseline="0" dirty="0" smtClean="0"/>
              <a:t> leaves your child susceptible to online chat. This includes </a:t>
            </a:r>
            <a:r>
              <a:rPr lang="en-GB" baseline="0" dirty="0" err="1" smtClean="0"/>
              <a:t>roblox</a:t>
            </a:r>
            <a:r>
              <a:rPr lang="en-GB" baseline="0" dirty="0" smtClean="0"/>
              <a:t> and other gaming sites. Please also remember that </a:t>
            </a:r>
            <a:r>
              <a:rPr lang="en-GB" baseline="0" dirty="0" err="1" smtClean="0"/>
              <a:t>Whatsapp</a:t>
            </a:r>
            <a:r>
              <a:rPr lang="en-GB" baseline="0" dirty="0" smtClean="0"/>
              <a:t>. Messaging and e mail can be used for this purpose.</a:t>
            </a:r>
          </a:p>
          <a:p>
            <a:endParaRPr lang="en-GB" baseline="0" dirty="0" smtClean="0"/>
          </a:p>
          <a:p>
            <a:r>
              <a:rPr lang="en-GB" baseline="0" dirty="0" smtClean="0"/>
              <a:t>Make life easier by regularly talking about online activity, and try and foster a relationship </a:t>
            </a:r>
            <a:r>
              <a:rPr lang="en-GB" baseline="0" dirty="0" err="1" smtClean="0"/>
              <a:t>ith</a:t>
            </a:r>
            <a:r>
              <a:rPr lang="en-GB" baseline="0" dirty="0" smtClean="0"/>
              <a:t> your child where they can tell you about things that are worrying them online. Questions line:</a:t>
            </a:r>
          </a:p>
          <a:p>
            <a:endParaRPr lang="en-GB" baseline="0" dirty="0" smtClean="0"/>
          </a:p>
          <a:p>
            <a:r>
              <a:rPr lang="en-GB" dirty="0" smtClean="0"/>
              <a:t>What apps do you have downloaded?</a:t>
            </a:r>
          </a:p>
          <a:p>
            <a:endParaRPr lang="en-GB" dirty="0" smtClean="0"/>
          </a:p>
          <a:p>
            <a:r>
              <a:rPr lang="en-GB" dirty="0" smtClean="0"/>
              <a:t>Let’s check our screen time?</a:t>
            </a:r>
          </a:p>
          <a:p>
            <a:endParaRPr lang="en-GB" dirty="0" smtClean="0"/>
          </a:p>
          <a:p>
            <a:r>
              <a:rPr lang="en-GB" dirty="0" smtClean="0"/>
              <a:t>What content do you look at regularly?</a:t>
            </a:r>
          </a:p>
          <a:p>
            <a:endParaRPr lang="en-GB" dirty="0" smtClean="0"/>
          </a:p>
          <a:p>
            <a:r>
              <a:rPr lang="en-GB" dirty="0" smtClean="0"/>
              <a:t>Has anything that has happened online recently made you feel uncomfortable?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DEE5F2-3C44-404E-B872-E290ECD5674D}" type="slidenum">
              <a:rPr lang="en-GB" smtClean="0"/>
              <a:t>58</a:t>
            </a:fld>
            <a:endParaRPr lang="en-GB"/>
          </a:p>
        </p:txBody>
      </p:sp>
    </p:spTree>
    <p:extLst>
      <p:ext uri="{BB962C8B-B14F-4D97-AF65-F5344CB8AC3E}">
        <p14:creationId xmlns:p14="http://schemas.microsoft.com/office/powerpoint/2010/main" val="1377635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6D22E7-627A-4442-8180-D62EDF4718F8}" type="slidenum">
              <a:rPr lang="en-GB" altLang="en-US" smtClean="0">
                <a:latin typeface="Calibri" panose="020F0502020204030204" pitchFamily="34" charset="0"/>
              </a:rPr>
              <a:pPr/>
              <a:t>61</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408068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561;p15:notes"/>
          <p:cNvSpPr txBox="1">
            <a:spLocks noGrp="1"/>
          </p:cNvSpPr>
          <p:nvPr>
            <p:ph type="body" idx="1"/>
          </p:nvPr>
        </p:nvSpPr>
        <p:spPr/>
        <p:txBody>
          <a:bodyPr/>
          <a:lstStyle/>
          <a:p>
            <a:pPr marL="0" indent="0" eaLnBrk="1" hangingPunct="1">
              <a:buSzPts val="1400"/>
            </a:pPr>
            <a:r>
              <a:rPr lang="en-US" altLang="en-US" sz="1200" dirty="0" smtClean="0">
                <a:latin typeface="Calibri" panose="020F0502020204030204" pitchFamily="34" charset="0"/>
                <a:cs typeface="Calibri" panose="020F0502020204030204" pitchFamily="34" charset="0"/>
                <a:sym typeface="Calibri" panose="020F0502020204030204" pitchFamily="34" charset="0"/>
              </a:rPr>
              <a:t>If we compare our attainment data to other Hillingdon schools you can see that we are significantly above on all of these measures. Attainment 8 is</a:t>
            </a:r>
            <a:r>
              <a:rPr lang="en-US" altLang="en-US" sz="1200" baseline="0" dirty="0" smtClean="0">
                <a:latin typeface="Calibri" panose="020F0502020204030204" pitchFamily="34" charset="0"/>
                <a:cs typeface="Calibri" panose="020F0502020204030204" pitchFamily="34" charset="0"/>
                <a:sym typeface="Calibri" panose="020F0502020204030204" pitchFamily="34" charset="0"/>
              </a:rPr>
              <a:t> </a:t>
            </a:r>
            <a:r>
              <a:rPr lang="en-US" altLang="en-US" sz="1200" dirty="0" smtClean="0">
                <a:latin typeface="Calibri" panose="020F0502020204030204" pitchFamily="34" charset="0"/>
                <a:cs typeface="Calibri" panose="020F0502020204030204" pitchFamily="34" charset="0"/>
                <a:sym typeface="Calibri" panose="020F0502020204030204" pitchFamily="34" charset="0"/>
              </a:rPr>
              <a:t>the average attainment across 8 best subjects and </a:t>
            </a:r>
            <a:r>
              <a:rPr lang="en-US" altLang="en-US" sz="1200" i="1" u="sng" dirty="0" smtClean="0">
                <a:latin typeface="Calibri" panose="020F0502020204030204" pitchFamily="34" charset="0"/>
                <a:cs typeface="Calibri" panose="020F0502020204030204" pitchFamily="34" charset="0"/>
                <a:sym typeface="Calibri" panose="020F0502020204030204" pitchFamily="34" charset="0"/>
              </a:rPr>
              <a:t>can be</a:t>
            </a:r>
            <a:r>
              <a:rPr lang="en-US" altLang="en-US" sz="1200" i="1" u="sng" baseline="0" dirty="0" smtClean="0">
                <a:latin typeface="Calibri" panose="020F0502020204030204" pitchFamily="34" charset="0"/>
                <a:cs typeface="Calibri" panose="020F0502020204030204" pitchFamily="34" charset="0"/>
                <a:sym typeface="Calibri" panose="020F0502020204030204" pitchFamily="34" charset="0"/>
              </a:rPr>
              <a:t> understood easily as the average grade Our average grade is a grade 5 and across Hillingdon schools it is a grade 4.  </a:t>
            </a:r>
            <a:r>
              <a:rPr lang="en-US" altLang="en-US" sz="1200" dirty="0" smtClean="0">
                <a:latin typeface="Calibri" panose="020F0502020204030204" pitchFamily="34" charset="0"/>
                <a:cs typeface="Calibri" panose="020F0502020204030204" pitchFamily="34" charset="0"/>
                <a:sym typeface="Calibri" panose="020F0502020204030204" pitchFamily="34" charset="0"/>
              </a:rPr>
              <a:t>APS is the average point score</a:t>
            </a:r>
            <a:r>
              <a:rPr lang="en-US" altLang="en-US" sz="1200" baseline="0" dirty="0" smtClean="0">
                <a:latin typeface="Calibri" panose="020F0502020204030204" pitchFamily="34" charset="0"/>
                <a:cs typeface="Calibri" panose="020F0502020204030204" pitchFamily="34" charset="0"/>
                <a:sym typeface="Calibri" panose="020F0502020204030204" pitchFamily="34" charset="0"/>
              </a:rPr>
              <a:t> or </a:t>
            </a:r>
            <a:r>
              <a:rPr lang="en-US" altLang="en-US" sz="1200" dirty="0" smtClean="0">
                <a:latin typeface="Calibri" panose="020F0502020204030204" pitchFamily="34" charset="0"/>
                <a:cs typeface="Calibri" panose="020F0502020204030204" pitchFamily="34" charset="0"/>
                <a:sym typeface="Calibri" panose="020F0502020204030204" pitchFamily="34" charset="0"/>
              </a:rPr>
              <a:t>average grade in the EBACC which is E, M, S, Hums and MFL</a:t>
            </a:r>
          </a:p>
        </p:txBody>
      </p:sp>
      <p:sp>
        <p:nvSpPr>
          <p:cNvPr id="71683" name="Google Shape;562;p15: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9286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 level students achieved brilliantly with one fifth of grades being A*/A. Students worked incredibly hard and as a result were able to move on to follow their passion. Here are some destinations of our Year 13 leavers. I love seeing the variety of subjects and institutions that they have chosen and links to what I said earlier about being taught by subject specialists.</a:t>
            </a:r>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10</a:t>
            </a:fld>
            <a:endParaRPr lang="en-GB" dirty="0"/>
          </a:p>
        </p:txBody>
      </p:sp>
    </p:spTree>
    <p:extLst>
      <p:ext uri="{BB962C8B-B14F-4D97-AF65-F5344CB8AC3E}">
        <p14:creationId xmlns:p14="http://schemas.microsoft.com/office/powerpoint/2010/main" val="390137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519;p9:notes"/>
          <p:cNvSpPr txBox="1">
            <a:spLocks noGrp="1"/>
          </p:cNvSpPr>
          <p:nvPr>
            <p:ph type="body" idx="1"/>
          </p:nvPr>
        </p:nvSpPr>
        <p:spPr/>
        <p:txBody>
          <a:bodyPr/>
          <a:lstStyle/>
          <a:p>
            <a:pPr marL="0" indent="0" eaLnBrk="1" hangingPunct="1">
              <a:buSzPts val="1400"/>
            </a:pPr>
            <a:endParaRPr lang="en-US" altLang="en-US" sz="1200" smtClean="0">
              <a:latin typeface="Calibri" panose="020F0502020204030204" pitchFamily="34" charset="0"/>
              <a:cs typeface="Calibri" panose="020F0502020204030204" pitchFamily="34" charset="0"/>
              <a:sym typeface="Calibri" panose="020F0502020204030204" pitchFamily="34" charset="0"/>
            </a:endParaRPr>
          </a:p>
        </p:txBody>
      </p:sp>
      <p:sp>
        <p:nvSpPr>
          <p:cNvPr id="76803" name="Google Shape;520;p9: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41944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other way you can look at student data is to look at progress. In a school this would be looking at the point where students start in year 6 (the SATS are used) compared to what they achieve in Year 11. </a:t>
            </a:r>
          </a:p>
          <a:p>
            <a:endParaRPr lang="en-GB" dirty="0"/>
          </a:p>
          <a:p>
            <a:r>
              <a:rPr lang="en-GB" dirty="0" smtClean="0"/>
              <a:t>The progress scores at Swakeleys are incredibly strong and have been for many years. I’ve not included the </a:t>
            </a:r>
            <a:r>
              <a:rPr lang="en-GB" dirty="0" err="1" smtClean="0"/>
              <a:t>covid</a:t>
            </a:r>
            <a:r>
              <a:rPr lang="en-GB" dirty="0" smtClean="0"/>
              <a:t> years when students didn’t sit exams as we know them. </a:t>
            </a:r>
          </a:p>
          <a:p>
            <a:endParaRPr lang="en-GB" dirty="0"/>
          </a:p>
          <a:p>
            <a:r>
              <a:rPr lang="en-GB" dirty="0" smtClean="0"/>
              <a:t>This year despite the government returning grade boundaries to 2019 levels and taking away any advantages for the students, our students still achieved 2/3 of a grade better than expected across all 8 of their subjects. We expect this to be classed well above average when the progress data has been checked and validated by the Department for education.</a:t>
            </a:r>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12</a:t>
            </a:fld>
            <a:endParaRPr lang="en-GB" dirty="0"/>
          </a:p>
        </p:txBody>
      </p:sp>
    </p:spTree>
    <p:extLst>
      <p:ext uri="{BB962C8B-B14F-4D97-AF65-F5344CB8AC3E}">
        <p14:creationId xmlns:p14="http://schemas.microsoft.com/office/powerpoint/2010/main" val="50725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notes"/>
          <p:cNvSpPr txBox="1">
            <a:spLocks noGrp="1"/>
          </p:cNvSpPr>
          <p:nvPr>
            <p:ph type="body" idx="1"/>
          </p:nvPr>
        </p:nvSpPr>
        <p:spPr>
          <a:xfrm>
            <a:off x="679606" y="4777612"/>
            <a:ext cx="5438464" cy="390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0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385158357a_0_0:notes"/>
          <p:cNvSpPr txBox="1">
            <a:spLocks noGrp="1"/>
          </p:cNvSpPr>
          <p:nvPr>
            <p:ph type="body" idx="1"/>
          </p:nvPr>
        </p:nvSpPr>
        <p:spPr>
          <a:xfrm>
            <a:off x="679606" y="4777612"/>
            <a:ext cx="5438400" cy="390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1385158357a_0_0: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287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9"/>
        <p:cNvGrpSpPr/>
        <p:nvPr/>
      </p:nvGrpSpPr>
      <p:grpSpPr>
        <a:xfrm>
          <a:off x="0" y="0"/>
          <a:ext cx="0" cy="0"/>
          <a:chOff x="0" y="0"/>
          <a:chExt cx="0" cy="0"/>
        </a:xfrm>
      </p:grpSpPr>
      <p:sp>
        <p:nvSpPr>
          <p:cNvPr id="250" name="Google Shape;250;p12"/>
          <p:cNvSpPr txBox="1">
            <a:spLocks noGrp="1"/>
          </p:cNvSpPr>
          <p:nvPr>
            <p:ph type="title"/>
          </p:nvPr>
        </p:nvSpPr>
        <p:spPr>
          <a:xfrm rot="5400000">
            <a:off x="4981455" y="2678093"/>
            <a:ext cx="4780344" cy="148445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2"/>
          <p:cNvSpPr txBox="1">
            <a:spLocks noGrp="1"/>
          </p:cNvSpPr>
          <p:nvPr>
            <p:ph type="body" idx="1"/>
          </p:nvPr>
        </p:nvSpPr>
        <p:spPr>
          <a:xfrm rot="5400000">
            <a:off x="1374976" y="708467"/>
            <a:ext cx="4780344" cy="5423704"/>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52" name="Google Shape;252;p12"/>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12"/>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644FF7A-9236-4660-B80C-BA018098C157}"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D3CFA5-B4E8-4273-99ED-3FD7E63C39E9}" type="slidenum">
              <a:rPr lang="en-GB" smtClean="0"/>
              <a:t>‹#›</a:t>
            </a:fld>
            <a:endParaRPr lang="en-GB"/>
          </a:p>
        </p:txBody>
      </p:sp>
    </p:spTree>
    <p:extLst>
      <p:ext uri="{BB962C8B-B14F-4D97-AF65-F5344CB8AC3E}">
        <p14:creationId xmlns:p14="http://schemas.microsoft.com/office/powerpoint/2010/main" val="175767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
          <p:cNvSpPr txBox="1">
            <a:spLocks noGrp="1"/>
          </p:cNvSpPr>
          <p:nvPr>
            <p:ph type="body" idx="1"/>
          </p:nvPr>
        </p:nvSpPr>
        <p:spPr>
          <a:xfrm>
            <a:off x="1043492" y="2323652"/>
            <a:ext cx="6777317" cy="3508977"/>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13" name="Google Shape;113;p4"/>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258645" y="2900829"/>
            <a:ext cx="6637468" cy="13620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
          <p:cNvSpPr txBox="1">
            <a:spLocks noGrp="1"/>
          </p:cNvSpPr>
          <p:nvPr>
            <p:ph type="body" idx="1"/>
          </p:nvPr>
        </p:nvSpPr>
        <p:spPr>
          <a:xfrm>
            <a:off x="1258645" y="4267200"/>
            <a:ext cx="6637467" cy="152041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520"/>
              <a:buNone/>
              <a:defRPr sz="2000">
                <a:solidFill>
                  <a:srgbClr val="888888"/>
                </a:solidFill>
              </a:defRPr>
            </a:lvl1pPr>
            <a:lvl2pPr marL="914400" lvl="1" indent="-228600" algn="l">
              <a:spcBef>
                <a:spcPts val="360"/>
              </a:spcBef>
              <a:spcAft>
                <a:spcPts val="0"/>
              </a:spcAft>
              <a:buSzPts val="1368"/>
              <a:buNone/>
              <a:defRPr sz="1800">
                <a:solidFill>
                  <a:srgbClr val="888888"/>
                </a:solidFill>
              </a:defRPr>
            </a:lvl2pPr>
            <a:lvl3pPr marL="1371600" lvl="2" indent="-228600" algn="l">
              <a:spcBef>
                <a:spcPts val="320"/>
              </a:spcBef>
              <a:spcAft>
                <a:spcPts val="0"/>
              </a:spcAft>
              <a:buSzPts val="1216"/>
              <a:buNone/>
              <a:defRPr sz="1600">
                <a:solidFill>
                  <a:srgbClr val="888888"/>
                </a:solidFill>
              </a:defRPr>
            </a:lvl3pPr>
            <a:lvl4pPr marL="1828800" lvl="3" indent="-228600" algn="l">
              <a:spcBef>
                <a:spcPts val="280"/>
              </a:spcBef>
              <a:spcAft>
                <a:spcPts val="0"/>
              </a:spcAft>
              <a:buSzPts val="1064"/>
              <a:buNone/>
              <a:defRPr sz="1400">
                <a:solidFill>
                  <a:srgbClr val="888888"/>
                </a:solidFill>
              </a:defRPr>
            </a:lvl4pPr>
            <a:lvl5pPr marL="2286000" lvl="4" indent="-228600" algn="l">
              <a:spcBef>
                <a:spcPts val="280"/>
              </a:spcBef>
              <a:spcAft>
                <a:spcPts val="0"/>
              </a:spcAft>
              <a:buSzPts val="1064"/>
              <a:buNone/>
              <a:defRPr sz="1400">
                <a:solidFill>
                  <a:srgbClr val="888888"/>
                </a:solidFill>
              </a:defRPr>
            </a:lvl5pPr>
            <a:lvl6pPr marL="2743200" lvl="5" indent="-228600" algn="l">
              <a:spcBef>
                <a:spcPts val="280"/>
              </a:spcBef>
              <a:spcAft>
                <a:spcPts val="0"/>
              </a:spcAft>
              <a:buSzPts val="1064"/>
              <a:buNone/>
              <a:defRPr sz="1400">
                <a:solidFill>
                  <a:srgbClr val="888888"/>
                </a:solidFill>
              </a:defRPr>
            </a:lvl6pPr>
            <a:lvl7pPr marL="3200400" lvl="6" indent="-228600" algn="l">
              <a:spcBef>
                <a:spcPts val="280"/>
              </a:spcBef>
              <a:spcAft>
                <a:spcPts val="0"/>
              </a:spcAft>
              <a:buSzPts val="1064"/>
              <a:buNone/>
              <a:defRPr sz="1400">
                <a:solidFill>
                  <a:srgbClr val="888888"/>
                </a:solidFill>
              </a:defRPr>
            </a:lvl7pPr>
            <a:lvl8pPr marL="3657600" lvl="7" indent="-228600" algn="l">
              <a:spcBef>
                <a:spcPts val="280"/>
              </a:spcBef>
              <a:spcAft>
                <a:spcPts val="0"/>
              </a:spcAft>
              <a:buSzPts val="1064"/>
              <a:buNone/>
              <a:defRPr sz="1400">
                <a:solidFill>
                  <a:srgbClr val="888888"/>
                </a:solidFill>
              </a:defRPr>
            </a:lvl8pPr>
            <a:lvl9pPr marL="4114800" lvl="8" indent="-228600" algn="l">
              <a:spcBef>
                <a:spcPts val="280"/>
              </a:spcBef>
              <a:spcAft>
                <a:spcPts val="0"/>
              </a:spcAft>
              <a:buSzPts val="1064"/>
              <a:buNone/>
              <a:defRPr sz="1400">
                <a:solidFill>
                  <a:srgbClr val="888888"/>
                </a:solidFill>
              </a:defRPr>
            </a:lvl9pPr>
          </a:lstStyle>
          <a:p>
            <a:endParaRPr/>
          </a:p>
        </p:txBody>
      </p:sp>
      <p:sp>
        <p:nvSpPr>
          <p:cNvPr id="119" name="Google Shape;119;p5"/>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27" name="Google Shape;127;p6"/>
          <p:cNvSpPr txBox="1">
            <a:spLocks noGrp="1"/>
          </p:cNvSpPr>
          <p:nvPr>
            <p:ph type="body" idx="1"/>
          </p:nvPr>
        </p:nvSpPr>
        <p:spPr>
          <a:xfrm>
            <a:off x="1042416" y="2313432"/>
            <a:ext cx="3419856"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28" name="Google Shape;128;p6"/>
          <p:cNvSpPr txBox="1">
            <a:spLocks noGrp="1"/>
          </p:cNvSpPr>
          <p:nvPr>
            <p:ph type="body" idx="2"/>
          </p:nvPr>
        </p:nvSpPr>
        <p:spPr>
          <a:xfrm>
            <a:off x="4645152" y="2313431"/>
            <a:ext cx="3419856"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
          <p:cNvSpPr txBox="1">
            <a:spLocks noGrp="1"/>
          </p:cNvSpPr>
          <p:nvPr>
            <p:ph type="body" idx="1"/>
          </p:nvPr>
        </p:nvSpPr>
        <p:spPr>
          <a:xfrm>
            <a:off x="1412111" y="2316009"/>
            <a:ext cx="305714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2" name="Google Shape;132;p7"/>
          <p:cNvSpPr txBox="1">
            <a:spLocks noGrp="1"/>
          </p:cNvSpPr>
          <p:nvPr>
            <p:ph type="body" idx="2"/>
          </p:nvPr>
        </p:nvSpPr>
        <p:spPr>
          <a:xfrm>
            <a:off x="1041721" y="2974694"/>
            <a:ext cx="3419856"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3" name="Google Shape;133;p7"/>
          <p:cNvSpPr txBox="1">
            <a:spLocks noGrp="1"/>
          </p:cNvSpPr>
          <p:nvPr>
            <p:ph type="body" idx="3"/>
          </p:nvPr>
        </p:nvSpPr>
        <p:spPr>
          <a:xfrm>
            <a:off x="5011837" y="2316010"/>
            <a:ext cx="30557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4" name="Google Shape;134;p7"/>
          <p:cNvSpPr txBox="1">
            <a:spLocks noGrp="1"/>
          </p:cNvSpPr>
          <p:nvPr>
            <p:ph type="body" idx="4"/>
          </p:nvPr>
        </p:nvSpPr>
        <p:spPr>
          <a:xfrm>
            <a:off x="4645152" y="2974694"/>
            <a:ext cx="3419856"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5" name="Google Shape;135;p7"/>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7"/>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8"/>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43"/>
        <p:cNvGrpSpPr/>
        <p:nvPr/>
      </p:nvGrpSpPr>
      <p:grpSpPr>
        <a:xfrm>
          <a:off x="0" y="0"/>
          <a:ext cx="0" cy="0"/>
          <a:chOff x="0" y="0"/>
          <a:chExt cx="0" cy="0"/>
        </a:xfrm>
      </p:grpSpPr>
      <p:grpSp>
        <p:nvGrpSpPr>
          <p:cNvPr id="144" name="Google Shape;144;p9"/>
          <p:cNvGrpSpPr/>
          <p:nvPr/>
        </p:nvGrpSpPr>
        <p:grpSpPr>
          <a:xfrm>
            <a:off x="-644959" y="0"/>
            <a:ext cx="10458653" cy="7117071"/>
            <a:chOff x="-644959" y="0"/>
            <a:chExt cx="10458653" cy="7117071"/>
          </a:xfrm>
        </p:grpSpPr>
        <p:grpSp>
          <p:nvGrpSpPr>
            <p:cNvPr id="145" name="Google Shape;145;p9"/>
            <p:cNvGrpSpPr/>
            <p:nvPr/>
          </p:nvGrpSpPr>
          <p:grpSpPr>
            <a:xfrm>
              <a:off x="0" y="0"/>
              <a:ext cx="9144000" cy="6858000"/>
              <a:chOff x="0" y="0"/>
              <a:chExt cx="9144000" cy="6858000"/>
            </a:xfrm>
          </p:grpSpPr>
          <p:grpSp>
            <p:nvGrpSpPr>
              <p:cNvPr id="146" name="Google Shape;146;p9"/>
              <p:cNvGrpSpPr/>
              <p:nvPr/>
            </p:nvGrpSpPr>
            <p:grpSpPr>
              <a:xfrm>
                <a:off x="0" y="0"/>
                <a:ext cx="2514600" cy="6858000"/>
                <a:chOff x="0" y="0"/>
                <a:chExt cx="2514600" cy="6858000"/>
              </a:xfrm>
            </p:grpSpPr>
            <p:sp>
              <p:nvSpPr>
                <p:cNvPr id="147" name="Google Shape;147;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8" name="Google Shape;148;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9" name="Google Shape;149;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50" name="Google Shape;150;p9"/>
              <p:cNvGrpSpPr/>
              <p:nvPr/>
            </p:nvGrpSpPr>
            <p:grpSpPr>
              <a:xfrm>
                <a:off x="422910" y="0"/>
                <a:ext cx="2514600" cy="6858000"/>
                <a:chOff x="0" y="0"/>
                <a:chExt cx="2514600" cy="6858000"/>
              </a:xfrm>
            </p:grpSpPr>
            <p:sp>
              <p:nvSpPr>
                <p:cNvPr id="151" name="Google Shape;151;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2" name="Google Shape;152;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3" name="Google Shape;153;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54" name="Google Shape;154;p9"/>
              <p:cNvGrpSpPr/>
              <p:nvPr/>
            </p:nvGrpSpPr>
            <p:grpSpPr>
              <a:xfrm rot="10800000">
                <a:off x="6629400" y="0"/>
                <a:ext cx="2514600" cy="6858000"/>
                <a:chOff x="0" y="0"/>
                <a:chExt cx="2514600" cy="6858000"/>
              </a:xfrm>
            </p:grpSpPr>
            <p:sp>
              <p:nvSpPr>
                <p:cNvPr id="155" name="Google Shape;155;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6" name="Google Shape;156;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7" name="Google Shape;157;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158" name="Google Shape;158;p9"/>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9" name="Google Shape;159;p9"/>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0" name="Google Shape;160;p9"/>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161" name="Google Shape;161;p9"/>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2" name="Google Shape;162;p9"/>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3" name="Google Shape;163;p9"/>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4" name="Google Shape;164;p9"/>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5" name="Google Shape;165;p9"/>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6" name="Google Shape;166;p9"/>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7" name="Google Shape;167;p9"/>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8" name="Google Shape;168;p9"/>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9" name="Google Shape;169;p9"/>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0" name="Google Shape;170;p9"/>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1" name="Google Shape;171;p9"/>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2" name="Google Shape;172;p9"/>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3" name="Google Shape;173;p9"/>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4" name="Google Shape;174;p9"/>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5" name="Google Shape;175;p9"/>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6" name="Google Shape;176;p9"/>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7" name="Google Shape;177;p9"/>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8" name="Google Shape;178;p9"/>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9" name="Google Shape;179;p9"/>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0" name="Google Shape;180;p9"/>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1" name="Google Shape;181;p9"/>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2" name="Google Shape;182;p9"/>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183" name="Google Shape;183;p9"/>
          <p:cNvSpPr/>
          <p:nvPr/>
        </p:nvSpPr>
        <p:spPr>
          <a:xfrm>
            <a:off x="4561242" y="-21511"/>
            <a:ext cx="3679116"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4" name="Google Shape;184;p9"/>
          <p:cNvSpPr/>
          <p:nvPr/>
        </p:nvSpPr>
        <p:spPr>
          <a:xfrm>
            <a:off x="4649096" y="-21510"/>
            <a:ext cx="3505200" cy="6239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5" name="Google Shape;185;p9"/>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9"/>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7" name="Google Shape;187;p9"/>
          <p:cNvSpPr/>
          <p:nvPr/>
        </p:nvSpPr>
        <p:spPr>
          <a:xfrm>
            <a:off x="905571" y="601883"/>
            <a:ext cx="3562257" cy="564844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8" name="Google Shape;188;p9"/>
          <p:cNvSpPr txBox="1">
            <a:spLocks noGrp="1"/>
          </p:cNvSpPr>
          <p:nvPr>
            <p:ph type="body" idx="1"/>
          </p:nvPr>
        </p:nvSpPr>
        <p:spPr>
          <a:xfrm>
            <a:off x="1145894" y="856527"/>
            <a:ext cx="3090440" cy="5150734"/>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34772" algn="l">
              <a:spcBef>
                <a:spcPts val="440"/>
              </a:spcBef>
              <a:spcAft>
                <a:spcPts val="0"/>
              </a:spcAft>
              <a:buSzPts val="1672"/>
              <a:buChar char="🞇"/>
              <a:defRPr sz="2200"/>
            </a:lvl2pPr>
            <a:lvl3pPr marL="1371600" lvl="2" indent="-325119" algn="l">
              <a:spcBef>
                <a:spcPts val="400"/>
              </a:spcBef>
              <a:spcAft>
                <a:spcPts val="0"/>
              </a:spcAft>
              <a:buSzPts val="1520"/>
              <a:buChar char="🞇"/>
              <a:defRPr sz="2000"/>
            </a:lvl3pPr>
            <a:lvl4pPr marL="1828800" lvl="3" indent="-315467" algn="l">
              <a:spcBef>
                <a:spcPts val="360"/>
              </a:spcBef>
              <a:spcAft>
                <a:spcPts val="0"/>
              </a:spcAft>
              <a:buSzPts val="1368"/>
              <a:buChar char="🞇"/>
              <a:defRPr sz="1800"/>
            </a:lvl4pPr>
            <a:lvl5pPr marL="2286000" lvl="4" indent="-305816" algn="l">
              <a:spcBef>
                <a:spcPts val="320"/>
              </a:spcBef>
              <a:spcAft>
                <a:spcPts val="0"/>
              </a:spcAft>
              <a:buSzPts val="1216"/>
              <a:buChar char="🞇"/>
              <a:defRPr sz="1600"/>
            </a:lvl5pPr>
            <a:lvl6pPr marL="2743200" lvl="5" indent="-325120" algn="l">
              <a:spcBef>
                <a:spcPts val="400"/>
              </a:spcBef>
              <a:spcAft>
                <a:spcPts val="0"/>
              </a:spcAft>
              <a:buSzPts val="1520"/>
              <a:buChar char="🞇"/>
              <a:defRPr sz="2000"/>
            </a:lvl6pPr>
            <a:lvl7pPr marL="3200400" lvl="6" indent="-325120" algn="l">
              <a:spcBef>
                <a:spcPts val="400"/>
              </a:spcBef>
              <a:spcAft>
                <a:spcPts val="0"/>
              </a:spcAft>
              <a:buSzPts val="1520"/>
              <a:buChar char="🞇"/>
              <a:defRPr sz="2000"/>
            </a:lvl7pPr>
            <a:lvl8pPr marL="3657600" lvl="7" indent="-325120" algn="l">
              <a:spcBef>
                <a:spcPts val="400"/>
              </a:spcBef>
              <a:spcAft>
                <a:spcPts val="0"/>
              </a:spcAft>
              <a:buSzPts val="1520"/>
              <a:buChar char="🞇"/>
              <a:defRPr sz="2000"/>
            </a:lvl8pPr>
            <a:lvl9pPr marL="4114800" lvl="8" indent="-325120" algn="l">
              <a:spcBef>
                <a:spcPts val="400"/>
              </a:spcBef>
              <a:spcAft>
                <a:spcPts val="0"/>
              </a:spcAft>
              <a:buSzPts val="1520"/>
              <a:buChar char="🞇"/>
              <a:defRPr sz="2000"/>
            </a:lvl9pPr>
          </a:lstStyle>
          <a:p>
            <a:endParaRPr/>
          </a:p>
        </p:txBody>
      </p:sp>
      <p:sp>
        <p:nvSpPr>
          <p:cNvPr id="189" name="Google Shape;189;p9"/>
          <p:cNvSpPr/>
          <p:nvPr/>
        </p:nvSpPr>
        <p:spPr>
          <a:xfrm>
            <a:off x="4650889" y="6088284"/>
            <a:ext cx="3505200" cy="817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90" name="Google Shape;190;p9"/>
          <p:cNvSpPr txBox="1">
            <a:spLocks noGrp="1"/>
          </p:cNvSpPr>
          <p:nvPr>
            <p:ph type="ftr" idx="11"/>
          </p:nvPr>
        </p:nvSpPr>
        <p:spPr>
          <a:xfrm>
            <a:off x="4641448" y="5724835"/>
            <a:ext cx="3493664"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9"/>
          <p:cNvSpPr txBox="1">
            <a:spLocks noGrp="1"/>
          </p:cNvSpPr>
          <p:nvPr>
            <p:ph type="title"/>
          </p:nvPr>
        </p:nvSpPr>
        <p:spPr>
          <a:xfrm>
            <a:off x="4739833" y="2657434"/>
            <a:ext cx="3304572" cy="146315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body" idx="2"/>
          </p:nvPr>
        </p:nvSpPr>
        <p:spPr>
          <a:xfrm>
            <a:off x="4736592" y="4136994"/>
            <a:ext cx="3298784" cy="1517904"/>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93"/>
        <p:cNvGrpSpPr/>
        <p:nvPr/>
      </p:nvGrpSpPr>
      <p:grpSpPr>
        <a:xfrm>
          <a:off x="0" y="0"/>
          <a:ext cx="0" cy="0"/>
          <a:chOff x="0" y="0"/>
          <a:chExt cx="0" cy="0"/>
        </a:xfrm>
      </p:grpSpPr>
      <p:grpSp>
        <p:nvGrpSpPr>
          <p:cNvPr id="194" name="Google Shape;194;p10"/>
          <p:cNvGrpSpPr/>
          <p:nvPr/>
        </p:nvGrpSpPr>
        <p:grpSpPr>
          <a:xfrm>
            <a:off x="-644959" y="0"/>
            <a:ext cx="10458653" cy="7117071"/>
            <a:chOff x="-644959" y="0"/>
            <a:chExt cx="10458653" cy="7117071"/>
          </a:xfrm>
        </p:grpSpPr>
        <p:grpSp>
          <p:nvGrpSpPr>
            <p:cNvPr id="195" name="Google Shape;195;p10"/>
            <p:cNvGrpSpPr/>
            <p:nvPr/>
          </p:nvGrpSpPr>
          <p:grpSpPr>
            <a:xfrm>
              <a:off x="0" y="0"/>
              <a:ext cx="9144000" cy="6858000"/>
              <a:chOff x="0" y="0"/>
              <a:chExt cx="9144000" cy="6858000"/>
            </a:xfrm>
          </p:grpSpPr>
          <p:grpSp>
            <p:nvGrpSpPr>
              <p:cNvPr id="196" name="Google Shape;196;p10"/>
              <p:cNvGrpSpPr/>
              <p:nvPr/>
            </p:nvGrpSpPr>
            <p:grpSpPr>
              <a:xfrm>
                <a:off x="0" y="0"/>
                <a:ext cx="2514600" cy="6858000"/>
                <a:chOff x="0" y="0"/>
                <a:chExt cx="2514600" cy="6858000"/>
              </a:xfrm>
            </p:grpSpPr>
            <p:sp>
              <p:nvSpPr>
                <p:cNvPr id="197" name="Google Shape;197;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98" name="Google Shape;198;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99" name="Google Shape;199;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00" name="Google Shape;200;p10"/>
              <p:cNvGrpSpPr/>
              <p:nvPr/>
            </p:nvGrpSpPr>
            <p:grpSpPr>
              <a:xfrm>
                <a:off x="422910" y="0"/>
                <a:ext cx="2514600" cy="6858000"/>
                <a:chOff x="0" y="0"/>
                <a:chExt cx="2514600" cy="6858000"/>
              </a:xfrm>
            </p:grpSpPr>
            <p:sp>
              <p:nvSpPr>
                <p:cNvPr id="201" name="Google Shape;201;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2" name="Google Shape;202;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3" name="Google Shape;203;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04" name="Google Shape;204;p10"/>
              <p:cNvGrpSpPr/>
              <p:nvPr/>
            </p:nvGrpSpPr>
            <p:grpSpPr>
              <a:xfrm rot="10800000">
                <a:off x="6629400" y="0"/>
                <a:ext cx="2514600" cy="6858000"/>
                <a:chOff x="0" y="0"/>
                <a:chExt cx="2514600" cy="6858000"/>
              </a:xfrm>
            </p:grpSpPr>
            <p:sp>
              <p:nvSpPr>
                <p:cNvPr id="205" name="Google Shape;205;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6" name="Google Shape;206;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7" name="Google Shape;207;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208" name="Google Shape;208;p10"/>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9" name="Google Shape;209;p10"/>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0" name="Google Shape;210;p10"/>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211" name="Google Shape;211;p10"/>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2" name="Google Shape;212;p10"/>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3" name="Google Shape;213;p10"/>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4" name="Google Shape;214;p10"/>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5" name="Google Shape;215;p10"/>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6" name="Google Shape;216;p10"/>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7" name="Google Shape;217;p10"/>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8" name="Google Shape;218;p10"/>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9" name="Google Shape;219;p10"/>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0" name="Google Shape;220;p10"/>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1" name="Google Shape;221;p10"/>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2" name="Google Shape;222;p10"/>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3" name="Google Shape;223;p10"/>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4" name="Google Shape;224;p10"/>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5" name="Google Shape;225;p10"/>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6" name="Google Shape;226;p10"/>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7" name="Google Shape;227;p10"/>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8" name="Google Shape;228;p10"/>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9" name="Google Shape;229;p10"/>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0" name="Google Shape;230;p10"/>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1" name="Google Shape;231;p10"/>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2" name="Google Shape;232;p10"/>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233" name="Google Shape;233;p10"/>
          <p:cNvSpPr/>
          <p:nvPr/>
        </p:nvSpPr>
        <p:spPr>
          <a:xfrm>
            <a:off x="4561242" y="-21511"/>
            <a:ext cx="3679116"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4" name="Google Shape;234;p10"/>
          <p:cNvSpPr/>
          <p:nvPr/>
        </p:nvSpPr>
        <p:spPr>
          <a:xfrm>
            <a:off x="4649096" y="-21510"/>
            <a:ext cx="3505200" cy="6239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5" name="Google Shape;235;p10"/>
          <p:cNvSpPr/>
          <p:nvPr/>
        </p:nvSpPr>
        <p:spPr>
          <a:xfrm>
            <a:off x="905571" y="601883"/>
            <a:ext cx="3562257" cy="5648445"/>
          </a:xfrm>
          <a:prstGeom prst="rect">
            <a:avLst/>
          </a:prstGeom>
          <a:solidFill>
            <a:srgbClr val="FFFFFF"/>
          </a:solidFill>
          <a:ln w="9525" cap="flat" cmpd="sng">
            <a:solidFill>
              <a:srgbClr val="1E1E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6" name="Google Shape;236;p10"/>
          <p:cNvSpPr/>
          <p:nvPr/>
        </p:nvSpPr>
        <p:spPr>
          <a:xfrm>
            <a:off x="4650889" y="6088284"/>
            <a:ext cx="3505200" cy="817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7" name="Google Shape;237;p10"/>
          <p:cNvSpPr txBox="1">
            <a:spLocks noGrp="1"/>
          </p:cNvSpPr>
          <p:nvPr>
            <p:ph type="title"/>
          </p:nvPr>
        </p:nvSpPr>
        <p:spPr>
          <a:xfrm>
            <a:off x="4734424" y="2660904"/>
            <a:ext cx="3300984" cy="146304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0"/>
          <p:cNvSpPr>
            <a:spLocks noGrp="1"/>
          </p:cNvSpPr>
          <p:nvPr>
            <p:ph type="pic" idx="2"/>
          </p:nvPr>
        </p:nvSpPr>
        <p:spPr>
          <a:xfrm>
            <a:off x="1005208" y="693795"/>
            <a:ext cx="3359623" cy="5468112"/>
          </a:xfrm>
          <a:prstGeom prst="rect">
            <a:avLst/>
          </a:prstGeom>
          <a:noFill/>
          <a:ln>
            <a:noFill/>
          </a:ln>
        </p:spPr>
      </p:sp>
      <p:sp>
        <p:nvSpPr>
          <p:cNvPr id="239" name="Google Shape;239;p10"/>
          <p:cNvSpPr txBox="1">
            <a:spLocks noGrp="1"/>
          </p:cNvSpPr>
          <p:nvPr>
            <p:ph type="body" idx="1"/>
          </p:nvPr>
        </p:nvSpPr>
        <p:spPr>
          <a:xfrm>
            <a:off x="4734630" y="4133088"/>
            <a:ext cx="3300573" cy="1519561"/>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
        <p:nvSpPr>
          <p:cNvPr id="240" name="Google Shape;240;p10"/>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0"/>
          <p:cNvSpPr txBox="1">
            <a:spLocks noGrp="1"/>
          </p:cNvSpPr>
          <p:nvPr>
            <p:ph type="ftr" idx="11"/>
          </p:nvPr>
        </p:nvSpPr>
        <p:spPr>
          <a:xfrm>
            <a:off x="4641448" y="5724835"/>
            <a:ext cx="3493664"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0"/>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3"/>
        <p:cNvGrpSpPr/>
        <p:nvPr/>
      </p:nvGrpSpPr>
      <p:grpSpPr>
        <a:xfrm>
          <a:off x="0" y="0"/>
          <a:ext cx="0" cy="0"/>
          <a:chOff x="0" y="0"/>
          <a:chExt cx="0" cy="0"/>
        </a:xfrm>
      </p:grpSpPr>
      <p:sp>
        <p:nvSpPr>
          <p:cNvPr id="244" name="Google Shape;244;p11"/>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1"/>
          <p:cNvSpPr txBox="1">
            <a:spLocks noGrp="1"/>
          </p:cNvSpPr>
          <p:nvPr>
            <p:ph type="body" idx="1"/>
          </p:nvPr>
        </p:nvSpPr>
        <p:spPr>
          <a:xfrm rot="5400000">
            <a:off x="2677662" y="689482"/>
            <a:ext cx="3508977" cy="6777317"/>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46" name="Google Shape;246;p11"/>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1"/>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1"/>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C1F15E"/>
            </a:gs>
            <a:gs pos="62000">
              <a:srgbClr val="90BA3F"/>
            </a:gs>
            <a:gs pos="100000">
              <a:srgbClr val="7FA03E"/>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567355" y="0"/>
            <a:ext cx="10458653" cy="7117071"/>
            <a:chOff x="-644959" y="0"/>
            <a:chExt cx="10458653" cy="7117071"/>
          </a:xfrm>
        </p:grpSpPr>
        <p:grpSp>
          <p:nvGrpSpPr>
            <p:cNvPr id="11" name="Google Shape;11;p1"/>
            <p:cNvGrpSpPr/>
            <p:nvPr/>
          </p:nvGrpSpPr>
          <p:grpSpPr>
            <a:xfrm>
              <a:off x="0" y="0"/>
              <a:ext cx="9144000" cy="6858000"/>
              <a:chOff x="0" y="0"/>
              <a:chExt cx="9144000" cy="6858000"/>
            </a:xfrm>
          </p:grpSpPr>
          <p:grpSp>
            <p:nvGrpSpPr>
              <p:cNvPr id="12" name="Google Shape;12;p1"/>
              <p:cNvGrpSpPr/>
              <p:nvPr/>
            </p:nvGrpSpPr>
            <p:grpSpPr>
              <a:xfrm>
                <a:off x="0" y="0"/>
                <a:ext cx="2514600" cy="6858000"/>
                <a:chOff x="0" y="0"/>
                <a:chExt cx="2514600" cy="6858000"/>
              </a:xfrm>
            </p:grpSpPr>
            <p:sp>
              <p:nvSpPr>
                <p:cNvPr id="13" name="Google Shape;13;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4" name="Google Shape;14;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5" name="Google Shape;15;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6" name="Google Shape;16;p1"/>
              <p:cNvGrpSpPr/>
              <p:nvPr/>
            </p:nvGrpSpPr>
            <p:grpSpPr>
              <a:xfrm>
                <a:off x="422910" y="0"/>
                <a:ext cx="2514600" cy="6858000"/>
                <a:chOff x="0" y="0"/>
                <a:chExt cx="2514600" cy="6858000"/>
              </a:xfrm>
            </p:grpSpPr>
            <p:sp>
              <p:nvSpPr>
                <p:cNvPr id="17" name="Google Shape;17;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8" name="Google Shape;18;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9" name="Google Shape;19;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0" name="Google Shape;20;p1"/>
              <p:cNvGrpSpPr/>
              <p:nvPr/>
            </p:nvGrpSpPr>
            <p:grpSpPr>
              <a:xfrm rot="10800000">
                <a:off x="6629400" y="0"/>
                <a:ext cx="2514600" cy="6858000"/>
                <a:chOff x="0" y="0"/>
                <a:chExt cx="2514600" cy="6858000"/>
              </a:xfrm>
            </p:grpSpPr>
            <p:sp>
              <p:nvSpPr>
                <p:cNvPr id="21" name="Google Shape;21;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sp>
            <p:nvSpPr>
              <p:cNvPr id="24" name="Google Shape;24;p1"/>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5" name="Google Shape;25;p1"/>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1"/>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sp>
          <p:nvSpPr>
            <p:cNvPr id="27" name="Google Shape;27;p1"/>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8" name="Google Shape;28;p1"/>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9" name="Google Shape;29;p1"/>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30" name="Google Shape;30;p1"/>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31" name="Google Shape;31;p1"/>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32" name="Google Shape;32;p1"/>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1"/>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4" name="Google Shape;34;p1"/>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1"/>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6" name="Google Shape;36;p1"/>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7" name="Google Shape;37;p1"/>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1"/>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1"/>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1"/>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1"/>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2" name="Google Shape;42;p1"/>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1"/>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1"/>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1"/>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1"/>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sp>
        <p:nvSpPr>
          <p:cNvPr id="49" name="Google Shape;49;p1"/>
          <p:cNvSpPr/>
          <p:nvPr/>
        </p:nvSpPr>
        <p:spPr>
          <a:xfrm>
            <a:off x="457200" y="333487"/>
            <a:ext cx="8229600" cy="618564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1"/>
          <p:cNvSpPr/>
          <p:nvPr/>
        </p:nvSpPr>
        <p:spPr>
          <a:xfrm>
            <a:off x="4561242" y="-21511"/>
            <a:ext cx="3679116" cy="699244"/>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1" name="Google Shape;51;p1"/>
          <p:cNvSpPr/>
          <p:nvPr/>
        </p:nvSpPr>
        <p:spPr>
          <a:xfrm>
            <a:off x="4649096" y="-21510"/>
            <a:ext cx="3505200" cy="6239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2" name="Google Shape;52;p1"/>
          <p:cNvSpPr txBox="1">
            <a:spLocks noGrp="1"/>
          </p:cNvSpPr>
          <p:nvPr>
            <p:ph type="title"/>
          </p:nvPr>
        </p:nvSpPr>
        <p:spPr>
          <a:xfrm>
            <a:off x="1043490" y="1027664"/>
            <a:ext cx="7024744"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accent1"/>
              </a:buClr>
              <a:buSzPts val="4000"/>
              <a:buFont typeface="Century Gothic"/>
              <a:buNone/>
              <a:defRPr sz="40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1"/>
          <p:cNvSpPr txBox="1">
            <a:spLocks noGrp="1"/>
          </p:cNvSpPr>
          <p:nvPr>
            <p:ph type="body" idx="1"/>
          </p:nvPr>
        </p:nvSpPr>
        <p:spPr>
          <a:xfrm>
            <a:off x="1043492" y="2323652"/>
            <a:ext cx="6777317" cy="3508977"/>
          </a:xfrm>
          <a:prstGeom prst="rect">
            <a:avLst/>
          </a:prstGeom>
          <a:noFill/>
          <a:ln>
            <a:noFill/>
          </a:ln>
        </p:spPr>
        <p:txBody>
          <a:bodyPr spcFirstLastPara="1" wrap="square" lIns="91425" tIns="45700" rIns="91425" bIns="45700" anchor="t" anchorCtr="0">
            <a:normAutofit/>
          </a:bodyPr>
          <a:lstStyle>
            <a:lvl1pPr marL="457200" marR="0" lvl="0" indent="-344424" algn="l" rtl="0">
              <a:spcBef>
                <a:spcPts val="480"/>
              </a:spcBef>
              <a:spcAft>
                <a:spcPts val="0"/>
              </a:spcAft>
              <a:buClr>
                <a:schemeClr val="accent1"/>
              </a:buClr>
              <a:buSzPts val="1824"/>
              <a:buFont typeface="Noto Sans Symbols"/>
              <a:buChar char="🞇"/>
              <a:defRPr sz="2400" b="0" i="0" u="none" strike="noStrike" cap="none">
                <a:solidFill>
                  <a:schemeClr val="dk2"/>
                </a:solidFill>
                <a:latin typeface="Century Gothic"/>
                <a:ea typeface="Century Gothic"/>
                <a:cs typeface="Century Gothic"/>
                <a:sym typeface="Century Gothic"/>
              </a:defRPr>
            </a:lvl1pPr>
            <a:lvl2pPr marL="914400" marR="0" lvl="1" indent="-334772" algn="l" rtl="0">
              <a:spcBef>
                <a:spcPts val="440"/>
              </a:spcBef>
              <a:spcAft>
                <a:spcPts val="0"/>
              </a:spcAft>
              <a:buClr>
                <a:schemeClr val="accent1"/>
              </a:buClr>
              <a:buSzPts val="1672"/>
              <a:buFont typeface="Noto Sans Symbols"/>
              <a:buChar char="🞇"/>
              <a:defRPr sz="2200" b="0" i="0" u="none" strike="noStrike" cap="none">
                <a:solidFill>
                  <a:schemeClr val="dk2"/>
                </a:solidFill>
                <a:latin typeface="Century Gothic"/>
                <a:ea typeface="Century Gothic"/>
                <a:cs typeface="Century Gothic"/>
                <a:sym typeface="Century Gothic"/>
              </a:defRPr>
            </a:lvl2pPr>
            <a:lvl3pPr marL="1371600" marR="0" lvl="2" indent="-325119" algn="l" rtl="0">
              <a:spcBef>
                <a:spcPts val="400"/>
              </a:spcBef>
              <a:spcAft>
                <a:spcPts val="0"/>
              </a:spcAft>
              <a:buClr>
                <a:schemeClr val="accent1"/>
              </a:buClr>
              <a:buSzPts val="1520"/>
              <a:buFont typeface="Noto Sans Symbols"/>
              <a:buChar char="🞇"/>
              <a:defRPr sz="2000" b="0" i="0" u="none" strike="noStrike" cap="none">
                <a:solidFill>
                  <a:schemeClr val="dk2"/>
                </a:solidFill>
                <a:latin typeface="Century Gothic"/>
                <a:ea typeface="Century Gothic"/>
                <a:cs typeface="Century Gothic"/>
                <a:sym typeface="Century Gothic"/>
              </a:defRPr>
            </a:lvl3pPr>
            <a:lvl4pPr marL="1828800" marR="0" lvl="3" indent="-315467" algn="l" rtl="0">
              <a:spcBef>
                <a:spcPts val="360"/>
              </a:spcBef>
              <a:spcAft>
                <a:spcPts val="0"/>
              </a:spcAft>
              <a:buClr>
                <a:schemeClr val="accent1"/>
              </a:buClr>
              <a:buSzPts val="1368"/>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05816" algn="l" rtl="0">
              <a:spcBef>
                <a:spcPts val="320"/>
              </a:spcBef>
              <a:spcAft>
                <a:spcPts val="0"/>
              </a:spcAft>
              <a:buClr>
                <a:schemeClr val="accent1"/>
              </a:buClr>
              <a:buSzPts val="1216"/>
              <a:buFont typeface="Noto Sans Symbols"/>
              <a:buChar char="🞇"/>
              <a:defRPr sz="1600" b="0" i="0" u="none" strike="noStrike" cap="none">
                <a:solidFill>
                  <a:schemeClr val="dk2"/>
                </a:solidFill>
                <a:latin typeface="Century Gothic"/>
                <a:ea typeface="Century Gothic"/>
                <a:cs typeface="Century Gothic"/>
                <a:sym typeface="Century Gothic"/>
              </a:defRPr>
            </a:lvl5pPr>
            <a:lvl6pPr marL="2743200" marR="0" lvl="5"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6pPr>
            <a:lvl7pPr marL="3200400" marR="0" lvl="6"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7pPr>
            <a:lvl8pPr marL="3657600" marR="0" lvl="7"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8pPr>
            <a:lvl9pPr marL="4114800" marR="0" lvl="8"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54" name="Google Shape;54;p1"/>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1"/>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1"/>
          <p:cNvSpPr txBox="1">
            <a:spLocks noGrp="1"/>
          </p:cNvSpPr>
          <p:nvPr>
            <p:ph type="sldNum" idx="12"/>
          </p:nvPr>
        </p:nvSpPr>
        <p:spPr>
          <a:xfrm>
            <a:off x="4649096" y="224491"/>
            <a:ext cx="1332156"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rgbClr val="FEFEFE"/>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rgbClr val="FEFEFE"/>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rgbClr val="FEFEFE"/>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rgbClr val="FEFEFE"/>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rgbClr val="FEFEFE"/>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rgbClr val="FEFEFE"/>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rgbClr val="FEFEFE"/>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oleObject" Target="../embeddings/oleObject1.bin"/><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hyperlink" Target="https://docs.google.com/spreadsheets/d/e/2PACX-1vSAj7ifY5bqOWjXYOtcqnq4Skg_Irnu3P144eMq4ABjHj7ITH2TsBcl1zt2qMOXwbUVhUQZA4OCFSz_/pub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tmp"/><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tmp"/><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hyperlink" Target="https://www.thinkuknow.co.uk/parent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swakeleys.hillingdon.sch.uk/safeguarding/" TargetMode="External"/><Relationship Id="rId4" Type="http://schemas.openxmlformats.org/officeDocument/2006/relationships/hyperlink" Target="https://www.internetmatters.org/"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mailto:place2be@swakeleys.org.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www.giveusashout.org/"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3" descr="C:\Users\anightingale\Desktop\Logos!\Prospectus 2012 cover.jpg"/>
          <p:cNvPicPr preferRelativeResize="0"/>
          <p:nvPr/>
        </p:nvPicPr>
        <p:blipFill rotWithShape="1">
          <a:blip r:embed="rId3">
            <a:alphaModFix/>
          </a:blip>
          <a:srcRect/>
          <a:stretch/>
        </p:blipFill>
        <p:spPr>
          <a:xfrm>
            <a:off x="2521271" y="358535"/>
            <a:ext cx="6161029" cy="6146817"/>
          </a:xfrm>
          <a:prstGeom prst="rect">
            <a:avLst/>
          </a:prstGeom>
          <a:noFill/>
          <a:ln>
            <a:noFill/>
          </a:ln>
        </p:spPr>
      </p:pic>
      <p:sp>
        <p:nvSpPr>
          <p:cNvPr id="260" name="Google Shape;260;p13"/>
          <p:cNvSpPr txBox="1"/>
          <p:nvPr/>
        </p:nvSpPr>
        <p:spPr>
          <a:xfrm>
            <a:off x="755576" y="2564904"/>
            <a:ext cx="73449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none" strike="noStrike" cap="none" dirty="0" smtClean="0">
                <a:solidFill>
                  <a:schemeClr val="dk1"/>
                </a:solidFill>
                <a:latin typeface="Calibri"/>
                <a:ea typeface="Calibri"/>
                <a:cs typeface="Calibri"/>
                <a:sym typeface="Calibri"/>
              </a:rPr>
              <a:t>Welcome back into Swakeleys</a:t>
            </a:r>
          </a:p>
          <a:p>
            <a:pPr marL="0" marR="0" lvl="0" indent="0" algn="l" rtl="0">
              <a:spcBef>
                <a:spcPts val="0"/>
              </a:spcBef>
              <a:spcAft>
                <a:spcPts val="0"/>
              </a:spcAft>
              <a:buNone/>
            </a:pPr>
            <a:endParaRPr lang="en-GB" sz="36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lang="en-GB" sz="3600" b="1" dirty="0" smtClean="0">
              <a:solidFill>
                <a:schemeClr val="dk1"/>
              </a:solidFill>
              <a:latin typeface="Calibri"/>
              <a:ea typeface="Calibri"/>
              <a:cs typeface="Calibri"/>
              <a:sym typeface="Calibri"/>
            </a:endParaRPr>
          </a:p>
        </p:txBody>
      </p:sp>
      <p:sp>
        <p:nvSpPr>
          <p:cNvPr id="4" name="TextBox 3"/>
          <p:cNvSpPr txBox="1"/>
          <p:nvPr/>
        </p:nvSpPr>
        <p:spPr>
          <a:xfrm>
            <a:off x="4866572" y="4566360"/>
            <a:ext cx="3815728" cy="1938992"/>
          </a:xfrm>
          <a:prstGeom prst="rect">
            <a:avLst/>
          </a:prstGeom>
          <a:solidFill>
            <a:srgbClr val="FFFF00"/>
          </a:solidFill>
        </p:spPr>
        <p:txBody>
          <a:bodyPr wrap="square" rtlCol="0">
            <a:spAutoFit/>
          </a:bodyPr>
          <a:lstStyle/>
          <a:p>
            <a:r>
              <a:rPr lang="en-GB" sz="2400" b="1" dirty="0" smtClean="0">
                <a:latin typeface="Gill Sans MT" panose="020B0502020104020203" pitchFamily="34" charset="0"/>
              </a:rPr>
              <a:t>Please switch mobile phones to silent. The muster point for a fire is the tennis courts – follow staff instructions</a:t>
            </a:r>
            <a:endParaRPr lang="en-GB" sz="2400" b="1" dirty="0">
              <a:latin typeface="Gill Sans MT" panose="020B0502020104020203" pitchFamily="34" charset="0"/>
            </a:endParaRPr>
          </a:p>
        </p:txBody>
      </p:sp>
    </p:spTree>
    <p:extLst>
      <p:ext uri="{BB962C8B-B14F-4D97-AF65-F5344CB8AC3E}">
        <p14:creationId xmlns:p14="http://schemas.microsoft.com/office/powerpoint/2010/main" val="552899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272" y="1124744"/>
            <a:ext cx="6829088" cy="584775"/>
          </a:xfrm>
          <a:prstGeom prst="rect">
            <a:avLst/>
          </a:prstGeom>
          <a:noFill/>
        </p:spPr>
        <p:txBody>
          <a:bodyPr wrap="square" rtlCol="0">
            <a:spAutoFit/>
          </a:bodyPr>
          <a:lstStyle/>
          <a:p>
            <a:endParaRPr lang="en-GB" sz="3200" i="1" dirty="0" smtClean="0"/>
          </a:p>
        </p:txBody>
      </p:sp>
      <p:sp>
        <p:nvSpPr>
          <p:cNvPr id="3" name="Rectangle 2"/>
          <p:cNvSpPr/>
          <p:nvPr/>
        </p:nvSpPr>
        <p:spPr>
          <a:xfrm>
            <a:off x="432357" y="603324"/>
            <a:ext cx="8424936" cy="5424562"/>
          </a:xfrm>
          <a:prstGeom prst="rect">
            <a:avLst/>
          </a:prstGeom>
        </p:spPr>
        <p:txBody>
          <a:bodyPr wrap="square">
            <a:spAutoFit/>
          </a:bodyPr>
          <a:lstStyle/>
          <a:p>
            <a:r>
              <a:rPr lang="en-GB" sz="3600" b="1" dirty="0">
                <a:latin typeface="Gill Sans MT" panose="020B0502020104020203" pitchFamily="34" charset="0"/>
              </a:rPr>
              <a:t>Exam Success – </a:t>
            </a:r>
            <a:r>
              <a:rPr lang="en-GB" sz="3600" b="1" dirty="0" smtClean="0">
                <a:latin typeface="Gill Sans MT" panose="020B0502020104020203" pitchFamily="34" charset="0"/>
              </a:rPr>
              <a:t>A level</a:t>
            </a:r>
            <a:endParaRPr lang="en-GB" sz="3600" b="1" dirty="0">
              <a:latin typeface="Gill Sans MT" panose="020B0502020104020203" pitchFamily="34" charset="0"/>
            </a:endParaRPr>
          </a:p>
          <a:p>
            <a:endParaRPr lang="en-GB" sz="200" dirty="0">
              <a:latin typeface="Gill Sans MT" panose="020B0502020104020203" pitchFamily="34" charset="0"/>
            </a:endParaRPr>
          </a:p>
          <a:p>
            <a:endParaRPr lang="en-GB" sz="1050" b="1" dirty="0" smtClean="0">
              <a:solidFill>
                <a:srgbClr val="00B050"/>
              </a:solidFill>
              <a:latin typeface="Gill Sans MT" panose="020B0502020104020203" pitchFamily="34" charset="0"/>
            </a:endParaRPr>
          </a:p>
          <a:p>
            <a:endParaRPr lang="en-GB" b="1" u="sng" dirty="0" smtClean="0">
              <a:latin typeface="Gill Sans MT" panose="020B0502020104020203" pitchFamily="34" charset="0"/>
            </a:endParaRPr>
          </a:p>
          <a:p>
            <a:r>
              <a:rPr lang="en-GB" sz="2800" b="1" u="sng" dirty="0" smtClean="0">
                <a:latin typeface="Gill Sans MT" panose="020B0502020104020203" pitchFamily="34" charset="0"/>
              </a:rPr>
              <a:t>2023 headlines</a:t>
            </a: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smtClean="0">
                <a:solidFill>
                  <a:srgbClr val="00B050"/>
                </a:solidFill>
                <a:latin typeface="Gill Sans MT" panose="020B0502020104020203" pitchFamily="34" charset="0"/>
                <a:ea typeface="Century Gothic"/>
                <a:cs typeface="Century Gothic"/>
                <a:sym typeface="Century Gothic"/>
              </a:rPr>
              <a:t>21% </a:t>
            </a:r>
            <a:r>
              <a:rPr lang="en-GB" sz="2800" dirty="0" smtClean="0">
                <a:solidFill>
                  <a:schemeClr val="dk1"/>
                </a:solidFill>
                <a:latin typeface="Gill Sans MT" panose="020B0502020104020203" pitchFamily="34" charset="0"/>
                <a:ea typeface="Century Gothic"/>
                <a:cs typeface="Century Gothic"/>
                <a:sym typeface="Century Gothic"/>
              </a:rPr>
              <a:t>achieved A*/A</a:t>
            </a:r>
            <a:endParaRPr lang="en-GB" sz="2800" dirty="0">
              <a:latin typeface="Gill Sans MT" panose="020B0502020104020203" pitchFamily="34" charset="0"/>
            </a:endParaRP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smtClean="0">
                <a:solidFill>
                  <a:srgbClr val="00B050"/>
                </a:solidFill>
                <a:latin typeface="Gill Sans MT" panose="020B0502020104020203" pitchFamily="34" charset="0"/>
                <a:ea typeface="Century Gothic"/>
                <a:cs typeface="Century Gothic"/>
                <a:sym typeface="Century Gothic"/>
              </a:rPr>
              <a:t>53% </a:t>
            </a:r>
            <a:r>
              <a:rPr lang="en-GB" sz="2800" dirty="0" smtClean="0">
                <a:solidFill>
                  <a:schemeClr val="dk1"/>
                </a:solidFill>
                <a:latin typeface="Gill Sans MT" panose="020B0502020104020203" pitchFamily="34" charset="0"/>
                <a:ea typeface="Century Gothic"/>
                <a:cs typeface="Century Gothic"/>
                <a:sym typeface="Century Gothic"/>
              </a:rPr>
              <a:t>achieved A*-B</a:t>
            </a:r>
            <a:endParaRPr lang="en-GB" sz="2800" dirty="0">
              <a:latin typeface="Gill Sans MT" panose="020B0502020104020203" pitchFamily="34" charset="0"/>
            </a:endParaRP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smtClean="0">
                <a:solidFill>
                  <a:srgbClr val="00B050"/>
                </a:solidFill>
                <a:latin typeface="Gill Sans MT" panose="020B0502020104020203" pitchFamily="34" charset="0"/>
                <a:ea typeface="Century Gothic"/>
                <a:cs typeface="Century Gothic"/>
                <a:sym typeface="Century Gothic"/>
              </a:rPr>
              <a:t>79%</a:t>
            </a:r>
            <a:r>
              <a:rPr lang="en-GB" sz="2800" b="1" dirty="0" smtClean="0">
                <a:solidFill>
                  <a:srgbClr val="00B0F0"/>
                </a:solidFill>
                <a:latin typeface="Gill Sans MT" panose="020B0502020104020203" pitchFamily="34" charset="0"/>
                <a:ea typeface="Century Gothic"/>
                <a:cs typeface="Century Gothic"/>
                <a:sym typeface="Century Gothic"/>
              </a:rPr>
              <a:t> </a:t>
            </a:r>
            <a:r>
              <a:rPr lang="en-GB" sz="2800" dirty="0" smtClean="0">
                <a:solidFill>
                  <a:schemeClr val="dk1"/>
                </a:solidFill>
                <a:latin typeface="Gill Sans MT" panose="020B0502020104020203" pitchFamily="34" charset="0"/>
                <a:ea typeface="Century Gothic"/>
                <a:cs typeface="Century Gothic"/>
                <a:sym typeface="Century Gothic"/>
              </a:rPr>
              <a:t>achieved A*-C</a:t>
            </a:r>
            <a:endParaRPr lang="en-GB" sz="2800" dirty="0">
              <a:solidFill>
                <a:schemeClr val="dk1"/>
              </a:solidFill>
              <a:latin typeface="Gill Sans MT" panose="020B0502020104020203" pitchFamily="34" charset="0"/>
              <a:sym typeface="Century Gothic"/>
            </a:endParaRPr>
          </a:p>
          <a:p>
            <a:pPr lvl="0"/>
            <a:endParaRPr lang="en-GB" sz="2800" i="1" dirty="0">
              <a:solidFill>
                <a:schemeClr val="dk1"/>
              </a:solidFill>
              <a:ea typeface="Century Gothic"/>
              <a:cs typeface="Century Gothic"/>
              <a:sym typeface="Century Gothic"/>
            </a:endParaRPr>
          </a:p>
          <a:p>
            <a:endParaRPr lang="en-GB" sz="2800" b="1" i="1" dirty="0" smtClean="0">
              <a:solidFill>
                <a:srgbClr val="00B050"/>
              </a:solidFill>
            </a:endParaRPr>
          </a:p>
          <a:p>
            <a:endParaRPr lang="en-GB" sz="2800" i="1" dirty="0"/>
          </a:p>
        </p:txBody>
      </p:sp>
    </p:spTree>
    <p:extLst>
      <p:ext uri="{BB962C8B-B14F-4D97-AF65-F5344CB8AC3E}">
        <p14:creationId xmlns:p14="http://schemas.microsoft.com/office/powerpoint/2010/main" val="746377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Google Shape;523;p55"/>
          <p:cNvSpPr txBox="1">
            <a:spLocks noChangeArrowheads="1"/>
          </p:cNvSpPr>
          <p:nvPr/>
        </p:nvSpPr>
        <p:spPr bwMode="auto">
          <a:xfrm>
            <a:off x="617983" y="653256"/>
            <a:ext cx="8078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sz="3200" b="1" dirty="0">
                <a:latin typeface="Gill Sans MT" panose="020B0502020104020203" pitchFamily="34" charset="0"/>
                <a:sym typeface="Century Gothic" panose="020B0502020202020204" pitchFamily="34" charset="0"/>
              </a:rPr>
              <a:t>Year 13 successes and destinations</a:t>
            </a:r>
            <a:endParaRPr lang="en-US" altLang="en-US" sz="2400" b="1" dirty="0">
              <a:latin typeface="Gill Sans MT" panose="020B0502020104020203" pitchFamily="34" charset="0"/>
              <a:sym typeface="Century Gothic" panose="020B0502020202020204" pitchFamily="34" charset="0"/>
            </a:endParaRPr>
          </a:p>
        </p:txBody>
      </p:sp>
      <p:sp>
        <p:nvSpPr>
          <p:cNvPr id="75780" name="Rectangle 5"/>
          <p:cNvSpPr>
            <a:spLocks noChangeArrowheads="1"/>
          </p:cNvSpPr>
          <p:nvPr/>
        </p:nvSpPr>
        <p:spPr bwMode="auto">
          <a:xfrm>
            <a:off x="687388" y="1258888"/>
            <a:ext cx="128412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GB" altLang="en-US" sz="2400"/>
          </a:p>
        </p:txBody>
      </p:sp>
      <p:graphicFrame>
        <p:nvGraphicFramePr>
          <p:cNvPr id="4" name="Table 3"/>
          <p:cNvGraphicFramePr>
            <a:graphicFrameLocks noGrp="1"/>
          </p:cNvGraphicFramePr>
          <p:nvPr>
            <p:extLst>
              <p:ext uri="{D42A27DB-BD31-4B8C-83A1-F6EECF244321}">
                <p14:modId xmlns:p14="http://schemas.microsoft.com/office/powerpoint/2010/main" val="344927940"/>
              </p:ext>
            </p:extLst>
          </p:nvPr>
        </p:nvGraphicFramePr>
        <p:xfrm>
          <a:off x="770855" y="1716088"/>
          <a:ext cx="7773044" cy="3331809"/>
        </p:xfrm>
        <a:graphic>
          <a:graphicData uri="http://schemas.openxmlformats.org/drawingml/2006/table">
            <a:tbl>
              <a:tblPr/>
              <a:tblGrid>
                <a:gridCol w="716260">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gridCol w="792088">
                  <a:extLst>
                    <a:ext uri="{9D8B030D-6E8A-4147-A177-3AD203B41FA5}">
                      <a16:colId xmlns="" xmlns:a16="http://schemas.microsoft.com/office/drawing/2014/main" val="20003"/>
                    </a:ext>
                  </a:extLst>
                </a:gridCol>
                <a:gridCol w="5040560">
                  <a:extLst>
                    <a:ext uri="{9D8B030D-6E8A-4147-A177-3AD203B41FA5}">
                      <a16:colId xmlns="" xmlns:a16="http://schemas.microsoft.com/office/drawing/2014/main" val="20004"/>
                    </a:ext>
                  </a:extLst>
                </a:gridCol>
              </a:tblGrid>
              <a:tr h="387758">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MA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City -  Business with Finance</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15998">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ZA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LSE - Economics</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5998">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LB</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Manchester - </a:t>
                      </a:r>
                      <a:r>
                        <a:rPr lang="en-GB" sz="1600" b="0" i="0" u="none" strike="noStrike" dirty="0" smtClean="0">
                          <a:solidFill>
                            <a:srgbClr val="000000"/>
                          </a:solidFill>
                          <a:effectLst/>
                          <a:latin typeface="Gill Sans MT" panose="020B0502020104020203" pitchFamily="34" charset="0"/>
                        </a:rPr>
                        <a:t>Geography</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41270">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KB</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Queen Mary - Economics</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5998">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RD</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A</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LSE - Management</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72863">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CF</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Royal Holloway - Psychology</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15998">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BM</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Kings - PPE</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51309">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SS</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A</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B +</a:t>
                      </a:r>
                      <a:r>
                        <a:rPr lang="en-GB" sz="1600" b="0" i="0" u="none" strike="noStrike" baseline="0" dirty="0" smtClean="0">
                          <a:solidFill>
                            <a:srgbClr val="000000"/>
                          </a:solidFill>
                          <a:effectLst/>
                          <a:latin typeface="Gill Sans MT" panose="020B0502020104020203" pitchFamily="34" charset="0"/>
                        </a:rPr>
                        <a:t> B</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Bath - Chemical Engineering</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47505">
                <a:tc>
                  <a:txBody>
                    <a:bodyPr/>
                    <a:lstStyle/>
                    <a:p>
                      <a:pPr rtl="0" fontAlgn="t">
                        <a:spcBef>
                          <a:spcPts val="0"/>
                        </a:spcBef>
                        <a:spcAft>
                          <a:spcPts val="0"/>
                        </a:spcAft>
                      </a:pPr>
                      <a:r>
                        <a:rPr lang="en-GB" sz="1600" b="0" i="0" u="none" strike="noStrike" dirty="0" smtClean="0">
                          <a:solidFill>
                            <a:srgbClr val="000000"/>
                          </a:solidFill>
                          <a:effectLst/>
                          <a:latin typeface="Gill Sans MT" panose="020B0502020104020203" pitchFamily="34" charset="0"/>
                        </a:rPr>
                        <a:t>KS</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Dist</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Dist</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a:solidFill>
                            <a:srgbClr val="000000"/>
                          </a:solidFill>
                          <a:effectLst/>
                          <a:latin typeface="Gill Sans MT" panose="020B0502020104020203" pitchFamily="34" charset="0"/>
                        </a:rPr>
                        <a:t>Dist</a:t>
                      </a:r>
                      <a:endParaRPr lang="en-GB" sz="160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600" b="0" i="0" u="none" strike="noStrike" dirty="0">
                          <a:solidFill>
                            <a:srgbClr val="000000"/>
                          </a:solidFill>
                          <a:effectLst/>
                          <a:latin typeface="Gill Sans MT" panose="020B0502020104020203" pitchFamily="34" charset="0"/>
                        </a:rPr>
                        <a:t>Brighton - Primary Education</a:t>
                      </a:r>
                      <a:endParaRPr lang="en-GB" sz="1600" dirty="0">
                        <a:effectLst/>
                        <a:latin typeface="Gill Sans MT" panose="020B0502020104020203" pitchFamily="34" charset="0"/>
                      </a:endParaRPr>
                    </a:p>
                  </a:txBody>
                  <a:tcPr marL="44475" marR="44475" marT="44468" marB="444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75855" name="Rectangle 6"/>
          <p:cNvSpPr>
            <a:spLocks noChangeArrowheads="1"/>
          </p:cNvSpPr>
          <p:nvPr/>
        </p:nvSpPr>
        <p:spPr bwMode="auto">
          <a:xfrm>
            <a:off x="687388" y="1104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GB" altLang="en-US"/>
          </a:p>
        </p:txBody>
      </p:sp>
    </p:spTree>
    <p:extLst>
      <p:ext uri="{BB962C8B-B14F-4D97-AF65-F5344CB8AC3E}">
        <p14:creationId xmlns:p14="http://schemas.microsoft.com/office/powerpoint/2010/main" val="2425529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72"/>
            <a:ext cx="7024744" cy="1143000"/>
          </a:xfrm>
        </p:spPr>
        <p:txBody>
          <a:bodyPr/>
          <a:lstStyle/>
          <a:p>
            <a:r>
              <a:rPr lang="en-GB" dirty="0" smtClean="0">
                <a:solidFill>
                  <a:schemeClr val="tx1"/>
                </a:solidFill>
                <a:latin typeface="Gill Sans MT" panose="020B0502020104020203" pitchFamily="34" charset="0"/>
              </a:rPr>
              <a:t>Progress</a:t>
            </a:r>
            <a:endParaRPr lang="en-GB" dirty="0">
              <a:solidFill>
                <a:schemeClr val="tx1"/>
              </a:solidFill>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611560" y="1268760"/>
            <a:ext cx="7669853" cy="3882485"/>
          </a:xfrm>
          <a:prstGeom prst="rect">
            <a:avLst/>
          </a:prstGeom>
        </p:spPr>
      </p:pic>
      <p:sp>
        <p:nvSpPr>
          <p:cNvPr id="5" name="TextBox 4"/>
          <p:cNvSpPr txBox="1"/>
          <p:nvPr/>
        </p:nvSpPr>
        <p:spPr>
          <a:xfrm>
            <a:off x="513741" y="5262230"/>
            <a:ext cx="1369286" cy="369332"/>
          </a:xfrm>
          <a:prstGeom prst="rect">
            <a:avLst/>
          </a:prstGeom>
          <a:noFill/>
        </p:spPr>
        <p:txBody>
          <a:bodyPr wrap="none" rtlCol="0">
            <a:spAutoFit/>
          </a:bodyPr>
          <a:lstStyle/>
          <a:p>
            <a:r>
              <a:rPr lang="en-GB" b="1" i="1" dirty="0">
                <a:solidFill>
                  <a:srgbClr val="00B050"/>
                </a:solidFill>
              </a:rPr>
              <a:t>Progress 8</a:t>
            </a:r>
            <a:r>
              <a:rPr lang="en-GB" b="1" i="1" dirty="0" smtClean="0">
                <a:solidFill>
                  <a:srgbClr val="00B050"/>
                </a:solidFill>
              </a:rPr>
              <a:t>:</a:t>
            </a:r>
            <a:endParaRPr lang="en-GB" dirty="0"/>
          </a:p>
        </p:txBody>
      </p:sp>
      <p:sp>
        <p:nvSpPr>
          <p:cNvPr id="6" name="TextBox 5"/>
          <p:cNvSpPr txBox="1"/>
          <p:nvPr/>
        </p:nvSpPr>
        <p:spPr>
          <a:xfrm>
            <a:off x="4908538" y="5661248"/>
            <a:ext cx="1617751" cy="369332"/>
          </a:xfrm>
          <a:prstGeom prst="rect">
            <a:avLst/>
          </a:prstGeom>
          <a:noFill/>
        </p:spPr>
        <p:txBody>
          <a:bodyPr wrap="none" rtlCol="0">
            <a:spAutoFit/>
          </a:bodyPr>
          <a:lstStyle/>
          <a:p>
            <a:r>
              <a:rPr lang="en-GB" b="1" i="1" dirty="0">
                <a:solidFill>
                  <a:srgbClr val="00B050"/>
                </a:solidFill>
              </a:rPr>
              <a:t>+0.84 in </a:t>
            </a:r>
            <a:r>
              <a:rPr lang="en-GB" b="1" i="1" dirty="0" smtClean="0">
                <a:solidFill>
                  <a:srgbClr val="00B050"/>
                </a:solidFill>
              </a:rPr>
              <a:t>2019</a:t>
            </a:r>
            <a:endParaRPr lang="en-GB" dirty="0"/>
          </a:p>
        </p:txBody>
      </p:sp>
      <p:sp>
        <p:nvSpPr>
          <p:cNvPr id="8" name="TextBox 7"/>
          <p:cNvSpPr txBox="1"/>
          <p:nvPr/>
        </p:nvSpPr>
        <p:spPr>
          <a:xfrm>
            <a:off x="6804248" y="5661248"/>
            <a:ext cx="1617751" cy="646331"/>
          </a:xfrm>
          <a:prstGeom prst="rect">
            <a:avLst/>
          </a:prstGeom>
          <a:noFill/>
        </p:spPr>
        <p:txBody>
          <a:bodyPr wrap="none" rtlCol="0">
            <a:spAutoFit/>
          </a:bodyPr>
          <a:lstStyle/>
          <a:p>
            <a:r>
              <a:rPr lang="en-GB" b="1" i="1" dirty="0" smtClean="0">
                <a:solidFill>
                  <a:srgbClr val="00B050"/>
                </a:solidFill>
              </a:rPr>
              <a:t>+1.04 </a:t>
            </a:r>
            <a:r>
              <a:rPr lang="en-GB" b="1" i="1" dirty="0">
                <a:solidFill>
                  <a:srgbClr val="00B050"/>
                </a:solidFill>
              </a:rPr>
              <a:t>in 2018</a:t>
            </a:r>
            <a:endParaRPr lang="en-GB" dirty="0"/>
          </a:p>
          <a:p>
            <a:endParaRPr lang="en-GB" dirty="0"/>
          </a:p>
        </p:txBody>
      </p:sp>
      <p:sp>
        <p:nvSpPr>
          <p:cNvPr id="7" name="TextBox 6"/>
          <p:cNvSpPr txBox="1"/>
          <p:nvPr/>
        </p:nvSpPr>
        <p:spPr>
          <a:xfrm>
            <a:off x="3035194" y="5661248"/>
            <a:ext cx="1617751" cy="369332"/>
          </a:xfrm>
          <a:prstGeom prst="rect">
            <a:avLst/>
          </a:prstGeom>
          <a:noFill/>
        </p:spPr>
        <p:txBody>
          <a:bodyPr wrap="none" rtlCol="0">
            <a:spAutoFit/>
          </a:bodyPr>
          <a:lstStyle/>
          <a:p>
            <a:r>
              <a:rPr lang="en-GB" b="1" i="1" dirty="0" smtClean="0">
                <a:solidFill>
                  <a:srgbClr val="00B050"/>
                </a:solidFill>
              </a:rPr>
              <a:t>+0.93 </a:t>
            </a:r>
            <a:r>
              <a:rPr lang="en-GB" b="1" i="1" dirty="0">
                <a:solidFill>
                  <a:srgbClr val="00B050"/>
                </a:solidFill>
              </a:rPr>
              <a:t>in </a:t>
            </a:r>
            <a:r>
              <a:rPr lang="en-GB" b="1" i="1" dirty="0" smtClean="0">
                <a:solidFill>
                  <a:srgbClr val="00B050"/>
                </a:solidFill>
              </a:rPr>
              <a:t>2022</a:t>
            </a:r>
            <a:endParaRPr lang="en-GB" dirty="0"/>
          </a:p>
        </p:txBody>
      </p:sp>
      <p:sp>
        <p:nvSpPr>
          <p:cNvPr id="9" name="TextBox 8"/>
          <p:cNvSpPr txBox="1"/>
          <p:nvPr/>
        </p:nvSpPr>
        <p:spPr>
          <a:xfrm>
            <a:off x="971600" y="5661248"/>
            <a:ext cx="1704313" cy="646331"/>
          </a:xfrm>
          <a:prstGeom prst="rect">
            <a:avLst/>
          </a:prstGeom>
          <a:noFill/>
        </p:spPr>
        <p:txBody>
          <a:bodyPr wrap="none" rtlCol="0">
            <a:spAutoFit/>
          </a:bodyPr>
          <a:lstStyle/>
          <a:p>
            <a:r>
              <a:rPr lang="en-GB" b="1" i="1" dirty="0" smtClean="0">
                <a:solidFill>
                  <a:srgbClr val="00B050"/>
                </a:solidFill>
              </a:rPr>
              <a:t>+0.61 in 2023</a:t>
            </a:r>
          </a:p>
          <a:p>
            <a:r>
              <a:rPr lang="en-GB" b="1" i="1" dirty="0" smtClean="0">
                <a:solidFill>
                  <a:srgbClr val="00B050"/>
                </a:solidFill>
              </a:rPr>
              <a:t>(</a:t>
            </a:r>
            <a:r>
              <a:rPr lang="en-GB" b="1" i="1" dirty="0" err="1" smtClean="0">
                <a:solidFill>
                  <a:srgbClr val="00B050"/>
                </a:solidFill>
              </a:rPr>
              <a:t>unvalidated</a:t>
            </a:r>
            <a:r>
              <a:rPr lang="en-GB" b="1" i="1" dirty="0" smtClean="0">
                <a:solidFill>
                  <a:srgbClr val="00B050"/>
                </a:solidFill>
              </a:rPr>
              <a:t>)</a:t>
            </a:r>
            <a:endParaRPr lang="en-GB" dirty="0"/>
          </a:p>
        </p:txBody>
      </p:sp>
    </p:spTree>
    <p:extLst>
      <p:ext uri="{BB962C8B-B14F-4D97-AF65-F5344CB8AC3E}">
        <p14:creationId xmlns:p14="http://schemas.microsoft.com/office/powerpoint/2010/main" val="31631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89" y="-93290"/>
            <a:ext cx="7024744" cy="1143000"/>
          </a:xfrm>
        </p:spPr>
        <p:txBody>
          <a:bodyPr/>
          <a:lstStyle/>
          <a:p>
            <a:r>
              <a:rPr lang="en-GB" dirty="0" smtClean="0">
                <a:latin typeface="Gill Sans MT" panose="020B0502020104020203" pitchFamily="34" charset="0"/>
              </a:rPr>
              <a:t>Aspire</a:t>
            </a:r>
            <a:endParaRPr lang="en-GB" dirty="0">
              <a:latin typeface="Gill Sans MT" panose="020B0502020104020203"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t="3506" b="3506"/>
          <a:stretch>
            <a:fillRect/>
          </a:stretch>
        </p:blipFill>
        <p:spPr bwMode="auto">
          <a:xfrm>
            <a:off x="6132463" y="2492896"/>
            <a:ext cx="2770564" cy="20882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517232"/>
            <a:ext cx="1652872" cy="9162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p:cNvPicPr>
            <a:picLocks noChangeAspect="1"/>
          </p:cNvPicPr>
          <p:nvPr/>
        </p:nvPicPr>
        <p:blipFill>
          <a:blip r:embed="rId4"/>
          <a:stretch>
            <a:fillRect/>
          </a:stretch>
        </p:blipFill>
        <p:spPr>
          <a:xfrm>
            <a:off x="6516216" y="4869160"/>
            <a:ext cx="2393281" cy="1816940"/>
          </a:xfrm>
          <a:prstGeom prst="rect">
            <a:avLst/>
          </a:prstGeom>
        </p:spPr>
      </p:pic>
      <p:pic>
        <p:nvPicPr>
          <p:cNvPr id="5" name="Picture 4"/>
          <p:cNvPicPr>
            <a:picLocks noChangeAspect="1"/>
          </p:cNvPicPr>
          <p:nvPr/>
        </p:nvPicPr>
        <p:blipFill>
          <a:blip r:embed="rId5"/>
          <a:stretch>
            <a:fillRect/>
          </a:stretch>
        </p:blipFill>
        <p:spPr>
          <a:xfrm>
            <a:off x="447204" y="2492896"/>
            <a:ext cx="2269616" cy="2227430"/>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4869160"/>
            <a:ext cx="2568575" cy="1931987"/>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p:cNvPicPr>
            <a:picLocks noChangeAspect="1"/>
          </p:cNvPicPr>
          <p:nvPr/>
        </p:nvPicPr>
        <p:blipFill>
          <a:blip r:embed="rId7"/>
          <a:stretch>
            <a:fillRect/>
          </a:stretch>
        </p:blipFill>
        <p:spPr>
          <a:xfrm>
            <a:off x="6135994" y="188640"/>
            <a:ext cx="2881832" cy="2160240"/>
          </a:xfrm>
          <a:prstGeom prst="rect">
            <a:avLst/>
          </a:prstGeom>
        </p:spPr>
      </p:pic>
      <p:pic>
        <p:nvPicPr>
          <p:cNvPr id="7" name="Picture 6"/>
          <p:cNvPicPr>
            <a:picLocks noChangeAspect="1"/>
          </p:cNvPicPr>
          <p:nvPr/>
        </p:nvPicPr>
        <p:blipFill>
          <a:blip r:embed="rId8"/>
          <a:stretch>
            <a:fillRect/>
          </a:stretch>
        </p:blipFill>
        <p:spPr>
          <a:xfrm>
            <a:off x="2915816" y="188640"/>
            <a:ext cx="3024187" cy="2252662"/>
          </a:xfrm>
          <a:prstGeom prst="rect">
            <a:avLst/>
          </a:prstGeom>
        </p:spPr>
      </p:pic>
      <p:pic>
        <p:nvPicPr>
          <p:cNvPr id="9" name="Picture 8"/>
          <p:cNvPicPr>
            <a:picLocks noChangeAspect="1"/>
          </p:cNvPicPr>
          <p:nvPr/>
        </p:nvPicPr>
        <p:blipFill>
          <a:blip r:embed="rId9"/>
          <a:stretch>
            <a:fillRect/>
          </a:stretch>
        </p:blipFill>
        <p:spPr>
          <a:xfrm>
            <a:off x="3491880" y="2235983"/>
            <a:ext cx="2058043" cy="2602057"/>
          </a:xfrm>
          <a:prstGeom prst="rect">
            <a:avLst/>
          </a:prstGeom>
        </p:spPr>
      </p:pic>
    </p:spTree>
    <p:extLst>
      <p:ext uri="{BB962C8B-B14F-4D97-AF65-F5344CB8AC3E}">
        <p14:creationId xmlns:p14="http://schemas.microsoft.com/office/powerpoint/2010/main" val="1892512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63" y="-191612"/>
            <a:ext cx="7024744" cy="1143000"/>
          </a:xfrm>
        </p:spPr>
        <p:txBody>
          <a:bodyPr/>
          <a:lstStyle/>
          <a:p>
            <a:r>
              <a:rPr lang="en-GB" dirty="0" smtClean="0">
                <a:latin typeface="Gill Sans MT" panose="020B0502020104020203" pitchFamily="34" charset="0"/>
              </a:rPr>
              <a:t>Succeed</a:t>
            </a:r>
            <a:endParaRPr lang="en-GB" dirty="0">
              <a:latin typeface="Gill Sans MT" panose="020B050202010402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1" y="3323290"/>
            <a:ext cx="3058866" cy="23260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23704"/>
            <a:ext cx="3343742" cy="1962424"/>
          </a:xfrm>
          <a:prstGeom prst="rect">
            <a:avLst/>
          </a:prstGeom>
        </p:spPr>
      </p:pic>
      <p:pic>
        <p:nvPicPr>
          <p:cNvPr id="5" name="Picture 4"/>
          <p:cNvPicPr>
            <a:picLocks noChangeAspect="1"/>
          </p:cNvPicPr>
          <p:nvPr/>
        </p:nvPicPr>
        <p:blipFill>
          <a:blip r:embed="rId4"/>
          <a:stretch>
            <a:fillRect/>
          </a:stretch>
        </p:blipFill>
        <p:spPr>
          <a:xfrm>
            <a:off x="4415654" y="4088120"/>
            <a:ext cx="4567609" cy="1925833"/>
          </a:xfrm>
          <a:prstGeom prst="rect">
            <a:avLst/>
          </a:prstGeom>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2010529"/>
            <a:ext cx="2629370" cy="1907231"/>
          </a:xfrm>
          <a:prstGeom prst="rect">
            <a:avLst/>
          </a:prstGeom>
          <a:noFill/>
          <a:ln w="25400" algn="ctr">
            <a:solidFill>
              <a:srgbClr val="45C577"/>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2010529"/>
            <a:ext cx="3043111" cy="20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069" y="237214"/>
            <a:ext cx="2437439" cy="160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a:stretch>
            <a:fillRect/>
          </a:stretch>
        </p:blipFill>
        <p:spPr>
          <a:xfrm>
            <a:off x="2379972" y="4072610"/>
            <a:ext cx="1994545" cy="2519425"/>
          </a:xfrm>
          <a:prstGeom prst="rect">
            <a:avLst/>
          </a:prstGeom>
        </p:spPr>
      </p:pic>
      <p:pic>
        <p:nvPicPr>
          <p:cNvPr id="11" name="Picture 10"/>
          <p:cNvPicPr>
            <a:picLocks noChangeAspect="1"/>
          </p:cNvPicPr>
          <p:nvPr/>
        </p:nvPicPr>
        <p:blipFill>
          <a:blip r:embed="rId9"/>
          <a:stretch>
            <a:fillRect/>
          </a:stretch>
        </p:blipFill>
        <p:spPr>
          <a:xfrm>
            <a:off x="-29683" y="1198643"/>
            <a:ext cx="3242708" cy="1574970"/>
          </a:xfrm>
          <a:prstGeom prst="rect">
            <a:avLst/>
          </a:prstGeom>
        </p:spPr>
      </p:pic>
    </p:spTree>
    <p:extLst>
      <p:ext uri="{BB962C8B-B14F-4D97-AF65-F5344CB8AC3E}">
        <p14:creationId xmlns:p14="http://schemas.microsoft.com/office/powerpoint/2010/main" val="4018165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3" descr="Tokyo Medal Table LIVE: How many medals have Great Britain won? Highlights  from the 2020 Olympic Games - Manchester Evening New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6" name="Google Shape;456;p43"/>
          <p:cNvSpPr txBox="1"/>
          <p:nvPr/>
        </p:nvSpPr>
        <p:spPr>
          <a:xfrm>
            <a:off x="460376" y="548679"/>
            <a:ext cx="70639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i="1">
              <a:solidFill>
                <a:schemeClr val="dk1"/>
              </a:solidFill>
              <a:latin typeface="Century Gothic"/>
              <a:ea typeface="Century Gothic"/>
              <a:cs typeface="Century Gothic"/>
              <a:sym typeface="Century Gothic"/>
            </a:endParaRPr>
          </a:p>
        </p:txBody>
      </p:sp>
      <p:pic>
        <p:nvPicPr>
          <p:cNvPr id="457" name="Google Shape;457;p43"/>
          <p:cNvPicPr preferRelativeResize="0"/>
          <p:nvPr/>
        </p:nvPicPr>
        <p:blipFill>
          <a:blip r:embed="rId3">
            <a:alphaModFix/>
          </a:blip>
          <a:stretch>
            <a:fillRect/>
          </a:stretch>
        </p:blipFill>
        <p:spPr>
          <a:xfrm>
            <a:off x="152400" y="1224299"/>
            <a:ext cx="8839200" cy="4651307"/>
          </a:xfrm>
          <a:prstGeom prst="rect">
            <a:avLst/>
          </a:prstGeom>
          <a:noFill/>
          <a:ln>
            <a:noFill/>
          </a:ln>
        </p:spPr>
      </p:pic>
    </p:spTree>
    <p:extLst>
      <p:ext uri="{BB962C8B-B14F-4D97-AF65-F5344CB8AC3E}">
        <p14:creationId xmlns:p14="http://schemas.microsoft.com/office/powerpoint/2010/main" val="363393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4"/>
          <p:cNvSpPr txBox="1"/>
          <p:nvPr/>
        </p:nvSpPr>
        <p:spPr>
          <a:xfrm>
            <a:off x="463151" y="231909"/>
            <a:ext cx="8136900" cy="761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2900" b="1" dirty="0">
                <a:solidFill>
                  <a:schemeClr val="dk1"/>
                </a:solidFill>
                <a:latin typeface="Calibri"/>
                <a:ea typeface="Calibri"/>
                <a:cs typeface="Calibri"/>
                <a:sym typeface="Calibri"/>
              </a:rPr>
              <a:t>What you love about Swakeleys</a:t>
            </a:r>
            <a:endParaRPr sz="29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600" dirty="0">
                <a:solidFill>
                  <a:schemeClr val="dk1"/>
                </a:solidFill>
                <a:highlight>
                  <a:srgbClr val="FFFFFF"/>
                </a:highlight>
                <a:latin typeface="Calibri"/>
                <a:ea typeface="Calibri"/>
                <a:cs typeface="Calibri"/>
                <a:sym typeface="Calibri"/>
              </a:rPr>
              <a:t>“Safe and diverse, different cultures, inclusive, students voices are heard, make a difference, staff is one big family who support each other”</a:t>
            </a: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600" dirty="0">
                <a:solidFill>
                  <a:schemeClr val="dk1"/>
                </a:solidFill>
                <a:highlight>
                  <a:srgbClr val="FFFFFF"/>
                </a:highlight>
                <a:latin typeface="Calibri"/>
                <a:ea typeface="Calibri"/>
                <a:cs typeface="Calibri"/>
                <a:sym typeface="Calibri"/>
              </a:rPr>
              <a:t>“There’s always something exciting happening. Great place to work. It's a challenge. Like working with young people and encouraging them to develop their confidence and working together”</a:t>
            </a: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600" dirty="0">
                <a:solidFill>
                  <a:schemeClr val="dk1"/>
                </a:solidFill>
                <a:highlight>
                  <a:srgbClr val="FFFFFF"/>
                </a:highlight>
                <a:latin typeface="Calibri"/>
                <a:ea typeface="Calibri"/>
                <a:cs typeface="Calibri"/>
                <a:sym typeface="Calibri"/>
              </a:rPr>
              <a:t>“Support, clear structures re behaviour, colleagues. </a:t>
            </a:r>
            <a:r>
              <a:rPr lang="en-GB" sz="1600" dirty="0" smtClean="0">
                <a:solidFill>
                  <a:schemeClr val="dk1"/>
                </a:solidFill>
                <a:highlight>
                  <a:srgbClr val="FFFFFF"/>
                </a:highlight>
                <a:latin typeface="Calibri"/>
                <a:ea typeface="Calibri"/>
                <a:cs typeface="Calibri"/>
                <a:sym typeface="Calibri"/>
              </a:rPr>
              <a:t>The </a:t>
            </a:r>
            <a:r>
              <a:rPr lang="en-GB" sz="1600" dirty="0">
                <a:solidFill>
                  <a:schemeClr val="dk1"/>
                </a:solidFill>
                <a:highlight>
                  <a:srgbClr val="FFFFFF"/>
                </a:highlight>
                <a:latin typeface="Calibri"/>
                <a:ea typeface="Calibri"/>
                <a:cs typeface="Calibri"/>
                <a:sym typeface="Calibri"/>
              </a:rPr>
              <a:t>girls are </a:t>
            </a:r>
            <a:r>
              <a:rPr lang="en-GB" sz="1600" dirty="0" smtClean="0">
                <a:solidFill>
                  <a:schemeClr val="dk1"/>
                </a:solidFill>
                <a:highlight>
                  <a:srgbClr val="FFFFFF"/>
                </a:highlight>
                <a:latin typeface="Calibri"/>
                <a:ea typeface="Calibri"/>
                <a:cs typeface="Calibri"/>
                <a:sym typeface="Calibri"/>
              </a:rPr>
              <a:t>great. </a:t>
            </a:r>
            <a:r>
              <a:rPr lang="en-GB" sz="1600" dirty="0">
                <a:solidFill>
                  <a:schemeClr val="dk1"/>
                </a:solidFill>
                <a:highlight>
                  <a:srgbClr val="FFFFFF"/>
                </a:highlight>
                <a:latin typeface="Calibri"/>
                <a:ea typeface="Calibri"/>
                <a:cs typeface="Calibri"/>
                <a:sym typeface="Calibri"/>
              </a:rPr>
              <a:t>Ethos</a:t>
            </a:r>
            <a:r>
              <a:rPr lang="en-GB" sz="1600" dirty="0" smtClean="0">
                <a:solidFill>
                  <a:schemeClr val="dk1"/>
                </a:solidFill>
                <a:highlight>
                  <a:srgbClr val="FFFFFF"/>
                </a:highlight>
                <a:latin typeface="Calibri"/>
                <a:ea typeface="Calibri"/>
                <a:cs typeface="Calibri"/>
                <a:sym typeface="Calibri"/>
              </a:rPr>
              <a:t>.”</a:t>
            </a: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600" dirty="0">
                <a:solidFill>
                  <a:schemeClr val="dk1"/>
                </a:solidFill>
                <a:highlight>
                  <a:srgbClr val="FFFFFF"/>
                </a:highlight>
                <a:latin typeface="Calibri"/>
                <a:ea typeface="Calibri"/>
                <a:cs typeface="Calibri"/>
                <a:sym typeface="Calibri"/>
              </a:rPr>
              <a:t>“Pupils are amazing. It has been the joy of my life to be interacting with these students. Passionate and enthusiastic girls. Wonderful girls. Wonderful cohesive school. When it's going well it's symbiotic. I am happy to come into work every day”</a:t>
            </a:r>
            <a:endParaRPr sz="3800" i="1" dirty="0">
              <a:solidFill>
                <a:schemeClr val="dk1"/>
              </a:solidFill>
              <a:latin typeface="Calibri"/>
              <a:ea typeface="Calibri"/>
              <a:cs typeface="Calibri"/>
              <a:sym typeface="Calibri"/>
            </a:endParaRPr>
          </a:p>
          <a:p>
            <a:pPr marL="0" marR="0" lvl="0" indent="0" algn="l" rtl="0">
              <a:spcBef>
                <a:spcPts val="0"/>
              </a:spcBef>
              <a:spcAft>
                <a:spcPts val="0"/>
              </a:spcAft>
              <a:buNone/>
            </a:pPr>
            <a:endParaRPr sz="2800" i="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sz="2400" i="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2400" i="1" dirty="0">
                <a:solidFill>
                  <a:schemeClr val="dk1"/>
                </a:solidFill>
                <a:latin typeface="Century Gothic"/>
                <a:ea typeface="Century Gothic"/>
                <a:cs typeface="Century Gothic"/>
                <a:sym typeface="Century Gothic"/>
              </a:rPr>
              <a:t>				</a:t>
            </a:r>
            <a:endParaRPr sz="2400" i="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2400" i="1" dirty="0">
                <a:solidFill>
                  <a:schemeClr val="dk1"/>
                </a:solidFill>
                <a:latin typeface="Century Gothic"/>
                <a:ea typeface="Century Gothic"/>
                <a:cs typeface="Century Gothic"/>
                <a:sym typeface="Century Gothic"/>
              </a:rPr>
              <a:t>					</a:t>
            </a:r>
            <a:r>
              <a:rPr lang="en-GB" sz="2800" i="1" dirty="0">
                <a:solidFill>
                  <a:schemeClr val="dk1"/>
                </a:solidFill>
                <a:latin typeface="Century Gothic"/>
                <a:ea typeface="Century Gothic"/>
                <a:cs typeface="Century Gothic"/>
                <a:sym typeface="Century Gothic"/>
              </a:rPr>
              <a:t>				</a:t>
            </a:r>
            <a:endParaRPr dirty="0"/>
          </a:p>
          <a:p>
            <a:pPr marL="0" marR="0" lvl="0" indent="0" algn="l" rtl="0">
              <a:spcBef>
                <a:spcPts val="0"/>
              </a:spcBef>
              <a:spcAft>
                <a:spcPts val="0"/>
              </a:spcAft>
              <a:buNone/>
            </a:pPr>
            <a:endParaRPr sz="2400" b="1" i="1"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15246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0" y="1027664"/>
            <a:ext cx="7560958" cy="1143000"/>
          </a:xfrm>
        </p:spPr>
        <p:txBody>
          <a:bodyPr>
            <a:normAutofit fontScale="90000"/>
          </a:bodyPr>
          <a:lstStyle/>
          <a:p>
            <a:r>
              <a:rPr lang="en-GB" dirty="0" smtClean="0">
                <a:latin typeface="Gill Sans MT" panose="020B0502020104020203" pitchFamily="34" charset="0"/>
              </a:rPr>
              <a:t>What will we be focusing on this year?</a:t>
            </a:r>
            <a:endParaRPr lang="en-GB" dirty="0">
              <a:latin typeface="Gill Sans MT" panose="020B0502020104020203"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85200081"/>
              </p:ext>
            </p:extLst>
          </p:nvPr>
        </p:nvGraphicFramePr>
        <p:xfrm>
          <a:off x="1042988" y="2324100"/>
          <a:ext cx="6777037" cy="3840480"/>
        </p:xfrm>
        <a:graphic>
          <a:graphicData uri="http://schemas.openxmlformats.org/drawingml/2006/table">
            <a:tbl>
              <a:tblPr>
                <a:tableStyleId>{5C22544A-7EE6-4342-B048-85BDC9FD1C3A}</a:tableStyleId>
              </a:tblPr>
              <a:tblGrid>
                <a:gridCol w="6777037">
                  <a:extLst>
                    <a:ext uri="{9D8B030D-6E8A-4147-A177-3AD203B41FA5}">
                      <a16:colId xmlns="" xmlns:a16="http://schemas.microsoft.com/office/drawing/2014/main" val="20000"/>
                    </a:ext>
                  </a:extLst>
                </a:gridCol>
              </a:tblGrid>
              <a:tr h="0">
                <a:tc>
                  <a:txBody>
                    <a:bodyPr/>
                    <a:lstStyle/>
                    <a:p>
                      <a:pPr marL="342900" lvl="0" indent="-342900" algn="l">
                        <a:spcAft>
                          <a:spcPts val="0"/>
                        </a:spcAft>
                        <a:buFont typeface="Symbol" panose="05050102010706020507" pitchFamily="18" charset="2"/>
                        <a:buChar char=""/>
                      </a:pPr>
                      <a:r>
                        <a:rPr lang="en-GB" sz="1800" dirty="0" smtClean="0">
                          <a:effectLst/>
                          <a:latin typeface="Gill Sans MT" panose="020B0502020104020203" pitchFamily="34" charset="0"/>
                        </a:rPr>
                        <a:t>Work shadowing</a:t>
                      </a:r>
                      <a:r>
                        <a:rPr lang="en-GB" sz="1800" baseline="0" dirty="0" smtClean="0">
                          <a:effectLst/>
                          <a:latin typeface="Gill Sans MT" panose="020B0502020104020203" pitchFamily="34" charset="0"/>
                        </a:rPr>
                        <a:t> – Year 10 &amp; 12</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Increasing attendance at clubs</a:t>
                      </a:r>
                      <a:endParaRPr lang="en-GB" sz="1800" dirty="0" smtClean="0">
                        <a:effectLst/>
                        <a:latin typeface="Gill Sans MT" panose="020B0502020104020203" pitchFamily="34" charset="0"/>
                      </a:endParaRPr>
                    </a:p>
                    <a:p>
                      <a:pPr marL="342900" lvl="0" indent="-342900" algn="l">
                        <a:spcAft>
                          <a:spcPts val="0"/>
                        </a:spcAft>
                        <a:buFont typeface="Symbol" panose="05050102010706020507" pitchFamily="18" charset="2"/>
                        <a:buChar char=""/>
                      </a:pPr>
                      <a:r>
                        <a:rPr lang="en-GB" sz="1800" dirty="0" smtClean="0">
                          <a:effectLst/>
                          <a:latin typeface="Gill Sans MT" panose="020B0502020104020203" pitchFamily="34" charset="0"/>
                        </a:rPr>
                        <a:t>Reviewing homework – can we</a:t>
                      </a:r>
                      <a:r>
                        <a:rPr lang="en-GB" sz="1800" baseline="0" dirty="0" smtClean="0">
                          <a:effectLst/>
                          <a:latin typeface="Gill Sans MT" panose="020B0502020104020203" pitchFamily="34" charset="0"/>
                        </a:rPr>
                        <a:t> improve this?</a:t>
                      </a:r>
                      <a:endParaRPr lang="en-GB" sz="3200" dirty="0">
                        <a:effectLst/>
                        <a:latin typeface="Gill Sans MT" panose="020B0502020104020203" pitchFamily="34" charset="0"/>
                      </a:endParaRPr>
                    </a:p>
                    <a:p>
                      <a:pPr marL="342900" lvl="0" indent="-342900" algn="l">
                        <a:spcAft>
                          <a:spcPts val="0"/>
                        </a:spcAft>
                        <a:buFont typeface="Symbol" panose="05050102010706020507" pitchFamily="18" charset="2"/>
                        <a:buChar char=""/>
                      </a:pPr>
                      <a:r>
                        <a:rPr lang="en-GB" sz="1800" dirty="0" smtClean="0">
                          <a:effectLst/>
                          <a:latin typeface="Gill Sans MT" panose="020B0502020104020203" pitchFamily="34" charset="0"/>
                        </a:rPr>
                        <a:t>Helping students know how to revise</a:t>
                      </a:r>
                      <a:endParaRPr lang="en-GB" sz="3200" dirty="0">
                        <a:effectLst/>
                        <a:latin typeface="Gill Sans MT" panose="020B0502020104020203" pitchFamily="34" charset="0"/>
                      </a:endParaRPr>
                    </a:p>
                    <a:p>
                      <a:pPr marL="342900" lvl="0" indent="-342900" algn="l">
                        <a:spcAft>
                          <a:spcPts val="0"/>
                        </a:spcAft>
                        <a:buFont typeface="Symbol" panose="05050102010706020507" pitchFamily="18" charset="2"/>
                        <a:buChar char=""/>
                      </a:pPr>
                      <a:r>
                        <a:rPr lang="en-GB" sz="1800" dirty="0" smtClean="0">
                          <a:effectLst/>
                          <a:latin typeface="Gill Sans MT" panose="020B0502020104020203" pitchFamily="34" charset="0"/>
                        </a:rPr>
                        <a:t>A continued focus on debating</a:t>
                      </a:r>
                    </a:p>
                    <a:p>
                      <a:pPr marL="342900" lvl="0" indent="-342900" algn="l">
                        <a:spcAft>
                          <a:spcPts val="0"/>
                        </a:spcAft>
                        <a:buFont typeface="Symbol" panose="05050102010706020507" pitchFamily="18" charset="2"/>
                        <a:buChar char=""/>
                      </a:pPr>
                      <a:r>
                        <a:rPr lang="en-GB" sz="1800" dirty="0" smtClean="0">
                          <a:effectLst/>
                          <a:latin typeface="Gill Sans MT" panose="020B0502020104020203" pitchFamily="34" charset="0"/>
                        </a:rPr>
                        <a:t>Ask</a:t>
                      </a:r>
                      <a:r>
                        <a:rPr lang="en-GB" sz="1800" baseline="0" dirty="0" smtClean="0">
                          <a:effectLst/>
                          <a:latin typeface="Gill Sans MT" panose="020B0502020104020203" pitchFamily="34" charset="0"/>
                        </a:rPr>
                        <a:t>ing students how we can improve the outside spaces</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Asking students how we can improve the school</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Continuing to work with parents and take feedback from parents</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Increasing the security of the school</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Focus on attendance - &amp; attendance awards</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GB" sz="1800" baseline="0" dirty="0" smtClean="0">
                          <a:effectLst/>
                          <a:latin typeface="Gill Sans MT" panose="020B0502020104020203" pitchFamily="34" charset="0"/>
                        </a:rPr>
                        <a:t>Focusing on character and culture – what does it mean to each student to enjoy, achieve, aspire and succeed</a:t>
                      </a:r>
                    </a:p>
                    <a:p>
                      <a:pPr marL="342900" lvl="0" indent="-342900" algn="l">
                        <a:spcAft>
                          <a:spcPts val="0"/>
                        </a:spcAft>
                        <a:buFont typeface="Symbol" panose="05050102010706020507" pitchFamily="18" charset="2"/>
                        <a:buChar char=""/>
                      </a:pPr>
                      <a:r>
                        <a:rPr lang="en-GB" sz="1800" baseline="0" dirty="0" smtClean="0">
                          <a:effectLst/>
                          <a:latin typeface="Gill Sans MT" panose="020B0502020104020203" pitchFamily="34" charset="0"/>
                        </a:rPr>
                        <a:t>Introducing a new platform for online parents evening appointments</a:t>
                      </a:r>
                      <a:endParaRPr lang="en-GB" sz="3200" dirty="0">
                        <a:effectLst/>
                        <a:latin typeface="Gill Sans MT" panose="020B0502020104020203" pitchFamily="34" charset="0"/>
                      </a:endParaRPr>
                    </a:p>
                  </a:txBody>
                  <a:tcPr marL="114300" marR="114300" marT="0" marB="0"/>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966185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0" y="215421"/>
            <a:ext cx="9144000" cy="6427157"/>
          </a:xfrm>
          <a:prstGeom prst="rect">
            <a:avLst/>
          </a:prstGeom>
        </p:spPr>
      </p:pic>
    </p:spTree>
    <p:extLst>
      <p:ext uri="{BB962C8B-B14F-4D97-AF65-F5344CB8AC3E}">
        <p14:creationId xmlns:p14="http://schemas.microsoft.com/office/powerpoint/2010/main" val="2328710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7548" y="312983"/>
            <a:ext cx="4928444" cy="5980422"/>
          </a:xfrm>
          <a:prstGeom prst="rect">
            <a:avLst/>
          </a:prstGeom>
        </p:spPr>
      </p:pic>
    </p:spTree>
    <p:extLst>
      <p:ext uri="{BB962C8B-B14F-4D97-AF65-F5344CB8AC3E}">
        <p14:creationId xmlns:p14="http://schemas.microsoft.com/office/powerpoint/2010/main" val="254463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Gill Sans MT" panose="020B0502020104020203" pitchFamily="34" charset="0"/>
              </a:rPr>
              <a:t>Introduction from Ms Stevenson</a:t>
            </a:r>
            <a:endParaRPr lang="en-GB" dirty="0">
              <a:latin typeface="Gill Sans MT" panose="020B0502020104020203" pitchFamily="34"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983" y="2219627"/>
            <a:ext cx="6235103" cy="410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8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47" y="4022477"/>
            <a:ext cx="7024744" cy="1143000"/>
          </a:xfrm>
        </p:spPr>
        <p:txBody>
          <a:bodyPr>
            <a:normAutofit fontScale="90000"/>
          </a:bodyPr>
          <a:lstStyle/>
          <a:p>
            <a:r>
              <a:rPr lang="en-GB" dirty="0" smtClean="0">
                <a:latin typeface="Gill Sans MT" panose="020B0502020104020203" pitchFamily="34" charset="0"/>
              </a:rPr>
              <a:t>‘Your daughter is unique, there is no one like her in the whole world. She has a unique reason for being here, a purpose to discover and unfold in her life’   </a:t>
            </a:r>
            <a:br>
              <a:rPr lang="en-GB" dirty="0" smtClean="0">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r>
              <a:rPr lang="en-GB" sz="2700" dirty="0" smtClean="0">
                <a:solidFill>
                  <a:schemeClr val="tx1"/>
                </a:solidFill>
                <a:latin typeface="Gill Sans MT" panose="020B0502020104020203" pitchFamily="34" charset="0"/>
              </a:rPr>
              <a:t>10 things girls need most, Steve </a:t>
            </a:r>
            <a:r>
              <a:rPr lang="en-GB" sz="2700" dirty="0" err="1" smtClean="0">
                <a:solidFill>
                  <a:schemeClr val="tx1"/>
                </a:solidFill>
                <a:latin typeface="Gill Sans MT" panose="020B0502020104020203" pitchFamily="34" charset="0"/>
              </a:rPr>
              <a:t>Biddulph</a:t>
            </a:r>
            <a:endParaRPr lang="en-GB" sz="27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48393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323850" y="188913"/>
            <a:ext cx="7772400" cy="1470025"/>
          </a:xfrm>
        </p:spPr>
        <p:txBody>
          <a:bodyPr/>
          <a:lstStyle/>
          <a:p>
            <a:pPr eaLnBrk="1" hangingPunct="1"/>
            <a:r>
              <a:rPr lang="en-GB" altLang="en-US" sz="3200" b="1" smtClean="0">
                <a:solidFill>
                  <a:srgbClr val="00B050"/>
                </a:solidFill>
                <a:latin typeface="Kabel Ult BT" pitchFamily="34" charset="0"/>
              </a:rPr>
              <a:t>Year 7 </a:t>
            </a:r>
            <a:br>
              <a:rPr lang="en-GB" altLang="en-US" sz="3200" b="1" smtClean="0">
                <a:solidFill>
                  <a:srgbClr val="00B050"/>
                </a:solidFill>
                <a:latin typeface="Kabel Ult BT" pitchFamily="34" charset="0"/>
              </a:rPr>
            </a:br>
            <a:r>
              <a:rPr lang="en-GB" altLang="en-US" sz="3200" b="1" smtClean="0">
                <a:solidFill>
                  <a:srgbClr val="00B050"/>
                </a:solidFill>
                <a:latin typeface="Kabel Ult BT" pitchFamily="34" charset="0"/>
              </a:rPr>
              <a:t>Safe, Settled and Successful Evening</a:t>
            </a:r>
          </a:p>
        </p:txBody>
      </p:sp>
      <p:pic>
        <p:nvPicPr>
          <p:cNvPr id="21507"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500688"/>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Subtitle 1"/>
          <p:cNvSpPr>
            <a:spLocks noGrp="1"/>
          </p:cNvSpPr>
          <p:nvPr>
            <p:ph type="subTitle" idx="1"/>
          </p:nvPr>
        </p:nvSpPr>
        <p:spPr>
          <a:xfrm>
            <a:off x="1114425" y="2519363"/>
            <a:ext cx="6400800" cy="1752600"/>
          </a:xfrm>
        </p:spPr>
        <p:txBody>
          <a:bodyPr>
            <a:noAutofit/>
          </a:bodyPr>
          <a:lstStyle/>
          <a:p>
            <a:r>
              <a:rPr lang="en-GB" altLang="en-US" sz="3200" b="1" dirty="0" smtClean="0"/>
              <a:t>Miss H Allan</a:t>
            </a:r>
          </a:p>
          <a:p>
            <a:r>
              <a:rPr lang="en-GB" altLang="en-US" sz="3200" b="1" dirty="0" smtClean="0"/>
              <a:t>Year 7 Learning Co-ordinator</a:t>
            </a:r>
          </a:p>
        </p:txBody>
      </p:sp>
    </p:spTree>
    <p:extLst>
      <p:ext uri="{BB962C8B-B14F-4D97-AF65-F5344CB8AC3E}">
        <p14:creationId xmlns:p14="http://schemas.microsoft.com/office/powerpoint/2010/main" val="2863928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323850" y="188913"/>
            <a:ext cx="7772400" cy="1470025"/>
          </a:xfrm>
        </p:spPr>
        <p:txBody>
          <a:bodyPr/>
          <a:lstStyle/>
          <a:p>
            <a:pPr eaLnBrk="1" hangingPunct="1"/>
            <a:r>
              <a:rPr lang="en-GB" altLang="en-US" sz="3200" b="1" smtClean="0">
                <a:solidFill>
                  <a:srgbClr val="00B050"/>
                </a:solidFill>
                <a:latin typeface="Kabel Ult BT" pitchFamily="34" charset="0"/>
              </a:rPr>
              <a:t>Year 7 </a:t>
            </a:r>
            <a:br>
              <a:rPr lang="en-GB" altLang="en-US" sz="3200" b="1" smtClean="0">
                <a:solidFill>
                  <a:srgbClr val="00B050"/>
                </a:solidFill>
                <a:latin typeface="Kabel Ult BT" pitchFamily="34" charset="0"/>
              </a:rPr>
            </a:br>
            <a:r>
              <a:rPr lang="en-GB" altLang="en-US" sz="3200" b="1" smtClean="0">
                <a:solidFill>
                  <a:srgbClr val="00B050"/>
                </a:solidFill>
                <a:latin typeface="Kabel Ult BT" pitchFamily="34" charset="0"/>
              </a:rPr>
              <a:t>Safe, Settled and Successful Evening</a:t>
            </a:r>
          </a:p>
        </p:txBody>
      </p:sp>
      <p:pic>
        <p:nvPicPr>
          <p:cNvPr id="23555"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500688"/>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Subtitle 1"/>
          <p:cNvSpPr>
            <a:spLocks noGrp="1"/>
          </p:cNvSpPr>
          <p:nvPr>
            <p:ph type="subTitle" idx="1"/>
          </p:nvPr>
        </p:nvSpPr>
        <p:spPr>
          <a:xfrm>
            <a:off x="1109663" y="2133600"/>
            <a:ext cx="6400800" cy="1752600"/>
          </a:xfrm>
        </p:spPr>
        <p:txBody>
          <a:bodyPr/>
          <a:lstStyle/>
          <a:p>
            <a:r>
              <a:rPr lang="en-GB" altLang="en-US" sz="6600" b="1" smtClean="0"/>
              <a:t>Enjoy</a:t>
            </a:r>
          </a:p>
        </p:txBody>
      </p:sp>
    </p:spTree>
    <p:extLst>
      <p:ext uri="{BB962C8B-B14F-4D97-AF65-F5344CB8AC3E}">
        <p14:creationId xmlns:p14="http://schemas.microsoft.com/office/powerpoint/2010/main" val="1290299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782932" y="0"/>
            <a:ext cx="7545859" cy="6770914"/>
          </a:xfrm>
          <a:prstGeom prst="rect">
            <a:avLst/>
          </a:prstGeom>
        </p:spPr>
      </p:pic>
    </p:spTree>
    <p:extLst>
      <p:ext uri="{BB962C8B-B14F-4D97-AF65-F5344CB8AC3E}">
        <p14:creationId xmlns:p14="http://schemas.microsoft.com/office/powerpoint/2010/main" val="35443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a:xfrm>
            <a:off x="513807" y="4206240"/>
            <a:ext cx="8161672" cy="2261522"/>
          </a:xfrm>
        </p:spPr>
        <p:txBody>
          <a:bodyPr>
            <a:normAutofit fontScale="70000" lnSpcReduction="20000"/>
          </a:bodyPr>
          <a:lstStyle/>
          <a:p>
            <a:pPr marL="457200" lvl="1" indent="0" algn="ctr">
              <a:buFont typeface="Arial" panose="020B0604020202020204" pitchFamily="34" charset="0"/>
              <a:buNone/>
              <a:defRPr/>
            </a:pPr>
            <a:r>
              <a:rPr lang="en-GB" sz="3400" b="1" dirty="0">
                <a:solidFill>
                  <a:schemeClr val="accent1">
                    <a:lumMod val="75000"/>
                  </a:schemeClr>
                </a:solidFill>
              </a:rPr>
              <a:t>Year 7 are expected to join at least two extra-curricular clubs </a:t>
            </a:r>
            <a:endParaRPr lang="en-GB" dirty="0"/>
          </a:p>
          <a:p>
            <a:pPr marL="0" indent="0">
              <a:buFont typeface="Arial" panose="020B0604020202020204" pitchFamily="34" charset="0"/>
              <a:buNone/>
              <a:defRPr/>
            </a:pPr>
            <a:r>
              <a:rPr lang="en-GB" dirty="0"/>
              <a:t>       </a:t>
            </a:r>
            <a:r>
              <a:rPr lang="en-GB" sz="2900" b="1" dirty="0"/>
              <a:t>Benefits:</a:t>
            </a:r>
          </a:p>
          <a:p>
            <a:pPr lvl="1">
              <a:buFont typeface="Arial" panose="020B0604020202020204" pitchFamily="34" charset="0"/>
              <a:buChar char="•"/>
              <a:defRPr/>
            </a:pPr>
            <a:r>
              <a:rPr lang="en-GB" sz="2900" dirty="0"/>
              <a:t>Enjoy learning a new skill </a:t>
            </a:r>
          </a:p>
          <a:p>
            <a:pPr lvl="1">
              <a:buFont typeface="Arial" panose="020B0604020202020204" pitchFamily="34" charset="0"/>
              <a:buChar char="•"/>
              <a:defRPr/>
            </a:pPr>
            <a:r>
              <a:rPr lang="en-GB" sz="2900" dirty="0"/>
              <a:t>Form new friendships and develop social skills </a:t>
            </a:r>
          </a:p>
          <a:p>
            <a:pPr lvl="1">
              <a:buFont typeface="Arial" panose="020B0604020202020204" pitchFamily="34" charset="0"/>
              <a:buChar char="•"/>
              <a:defRPr/>
            </a:pPr>
            <a:r>
              <a:rPr lang="en-GB" sz="2900" dirty="0"/>
              <a:t>Develop further interests</a:t>
            </a:r>
          </a:p>
          <a:p>
            <a:pPr lvl="1">
              <a:buFont typeface="Arial" panose="020B0604020202020204" pitchFamily="34" charset="0"/>
              <a:buChar char="•"/>
              <a:defRPr/>
            </a:pPr>
            <a:r>
              <a:rPr lang="en-GB" sz="2900" dirty="0"/>
              <a:t>Develop self-esteem and confidence</a:t>
            </a:r>
          </a:p>
          <a:p>
            <a:endParaRPr lang="en-GB" dirty="0"/>
          </a:p>
        </p:txBody>
      </p:sp>
      <p:pic>
        <p:nvPicPr>
          <p:cNvPr id="4" name="Picture 3"/>
          <p:cNvPicPr>
            <a:picLocks noChangeAspect="1"/>
          </p:cNvPicPr>
          <p:nvPr/>
        </p:nvPicPr>
        <p:blipFill>
          <a:blip r:embed="rId2"/>
          <a:stretch>
            <a:fillRect/>
          </a:stretch>
        </p:blipFill>
        <p:spPr>
          <a:xfrm>
            <a:off x="436245" y="0"/>
            <a:ext cx="8239234" cy="4206240"/>
          </a:xfrm>
          <a:prstGeom prst="rect">
            <a:avLst/>
          </a:prstGeom>
        </p:spPr>
      </p:pic>
    </p:spTree>
    <p:extLst>
      <p:ext uri="{BB962C8B-B14F-4D97-AF65-F5344CB8AC3E}">
        <p14:creationId xmlns:p14="http://schemas.microsoft.com/office/powerpoint/2010/main" val="1447490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a:xfrm>
            <a:off x="323850" y="188913"/>
            <a:ext cx="7772400" cy="1470025"/>
          </a:xfrm>
        </p:spPr>
        <p:txBody>
          <a:bodyPr/>
          <a:lstStyle/>
          <a:p>
            <a:pPr eaLnBrk="1" hangingPunct="1"/>
            <a:r>
              <a:rPr lang="en-GB" altLang="en-US" sz="3200" b="1" smtClean="0">
                <a:solidFill>
                  <a:srgbClr val="00B050"/>
                </a:solidFill>
                <a:latin typeface="Kabel Ult BT" pitchFamily="34" charset="0"/>
              </a:rPr>
              <a:t>Year 7 </a:t>
            </a:r>
            <a:br>
              <a:rPr lang="en-GB" altLang="en-US" sz="3200" b="1" smtClean="0">
                <a:solidFill>
                  <a:srgbClr val="00B050"/>
                </a:solidFill>
                <a:latin typeface="Kabel Ult BT" pitchFamily="34" charset="0"/>
              </a:rPr>
            </a:br>
            <a:r>
              <a:rPr lang="en-GB" altLang="en-US" sz="3200" b="1" smtClean="0">
                <a:solidFill>
                  <a:srgbClr val="00B050"/>
                </a:solidFill>
                <a:latin typeface="Kabel Ult BT" pitchFamily="34" charset="0"/>
              </a:rPr>
              <a:t>Safe, Settled and Successful Evening</a:t>
            </a:r>
          </a:p>
        </p:txBody>
      </p:sp>
      <p:pic>
        <p:nvPicPr>
          <p:cNvPr id="27651"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500688"/>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ubtitle 1"/>
          <p:cNvSpPr>
            <a:spLocks noGrp="1"/>
          </p:cNvSpPr>
          <p:nvPr>
            <p:ph type="subTitle" idx="1"/>
          </p:nvPr>
        </p:nvSpPr>
        <p:spPr>
          <a:xfrm>
            <a:off x="1109663" y="2133600"/>
            <a:ext cx="6400800" cy="1752600"/>
          </a:xfrm>
        </p:spPr>
        <p:txBody>
          <a:bodyPr/>
          <a:lstStyle/>
          <a:p>
            <a:r>
              <a:rPr lang="en-GB" altLang="en-US" sz="6600" b="1" smtClean="0"/>
              <a:t>Achieve</a:t>
            </a:r>
          </a:p>
        </p:txBody>
      </p:sp>
    </p:spTree>
    <p:extLst>
      <p:ext uri="{BB962C8B-B14F-4D97-AF65-F5344CB8AC3E}">
        <p14:creationId xmlns:p14="http://schemas.microsoft.com/office/powerpoint/2010/main" val="3523846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075" y="1360488"/>
            <a:ext cx="7192963" cy="3838575"/>
          </a:xfrm>
        </p:spPr>
        <p:txBody>
          <a:bodyPr/>
          <a:lstStyle/>
          <a:p>
            <a:pPr marL="0" indent="0">
              <a:buFont typeface="Arial" panose="020B0604020202020204" pitchFamily="34" charset="0"/>
              <a:buNone/>
              <a:defRPr/>
            </a:pPr>
            <a:r>
              <a:rPr lang="en-GB" dirty="0" smtClean="0"/>
              <a:t>Your daughter will:</a:t>
            </a:r>
          </a:p>
          <a:p>
            <a:pPr>
              <a:defRPr/>
            </a:pPr>
            <a:r>
              <a:rPr lang="en-GB" dirty="0" smtClean="0"/>
              <a:t>Attend all lessons</a:t>
            </a:r>
          </a:p>
          <a:p>
            <a:pPr>
              <a:defRPr/>
            </a:pPr>
            <a:r>
              <a:rPr lang="en-GB" dirty="0" smtClean="0"/>
              <a:t>Be prepared for lessons</a:t>
            </a:r>
          </a:p>
          <a:p>
            <a:pPr>
              <a:defRPr/>
            </a:pPr>
            <a:r>
              <a:rPr lang="en-GB" dirty="0" smtClean="0"/>
              <a:t>Complete homework as directed</a:t>
            </a:r>
          </a:p>
          <a:p>
            <a:pPr>
              <a:defRPr/>
            </a:pPr>
            <a:r>
              <a:rPr lang="en-GB" dirty="0"/>
              <a:t>C</a:t>
            </a:r>
            <a:r>
              <a:rPr lang="en-GB" dirty="0" smtClean="0"/>
              <a:t>atch up with any missed work </a:t>
            </a:r>
          </a:p>
          <a:p>
            <a:pPr>
              <a:defRPr/>
            </a:pPr>
            <a:endParaRPr lang="en-GB" dirty="0"/>
          </a:p>
          <a:p>
            <a:pPr>
              <a:defRPr/>
            </a:pPr>
            <a:r>
              <a:rPr lang="en-GB" dirty="0" smtClean="0"/>
              <a:t>How can your daughter make progress in English, Maths &amp; Science both in school and at home?</a:t>
            </a:r>
          </a:p>
          <a:p>
            <a:pPr marL="0" indent="0">
              <a:buFont typeface="Arial" panose="020B0604020202020204" pitchFamily="34" charset="0"/>
              <a:buNone/>
              <a:defRPr/>
            </a:pPr>
            <a:endParaRPr lang="en-GB" dirty="0"/>
          </a:p>
        </p:txBody>
      </p:sp>
      <p:sp>
        <p:nvSpPr>
          <p:cNvPr id="5" name="Subtitle 2"/>
          <p:cNvSpPr txBox="1">
            <a:spLocks/>
          </p:cNvSpPr>
          <p:nvPr/>
        </p:nvSpPr>
        <p:spPr bwMode="auto">
          <a:xfrm>
            <a:off x="1042988" y="476250"/>
            <a:ext cx="6429375" cy="879475"/>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Overall expectations</a:t>
            </a:r>
            <a:endParaRPr lang="en-GB" sz="3200" kern="0" dirty="0">
              <a:solidFill>
                <a:prstClr val="black"/>
              </a:solidFill>
              <a:latin typeface="Calibri"/>
            </a:endParaRPr>
          </a:p>
        </p:txBody>
      </p:sp>
      <p:pic>
        <p:nvPicPr>
          <p:cNvPr id="29700"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794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sw strip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bwMode="auto">
          <a:xfrm>
            <a:off x="1981200" y="1646238"/>
            <a:ext cx="4822825" cy="2693987"/>
          </a:xfrm>
          <a:prstGeom prst="rect">
            <a:avLst/>
          </a:prstGeom>
          <a:solidFill>
            <a:srgbClr val="CAE8AA"/>
          </a:solidFill>
          <a:ln w="9525">
            <a:solidFill>
              <a:srgbClr val="00B050"/>
            </a:solidFill>
            <a:miter lim="800000"/>
            <a:headEnd/>
            <a:tailEnd/>
          </a:ln>
        </p:spPr>
        <p:txBody>
          <a:bodyPr/>
          <a:lstStyle/>
          <a:p>
            <a:pPr algn="ctr">
              <a:spcBef>
                <a:spcPct val="20000"/>
              </a:spcBef>
              <a:defRPr/>
            </a:pPr>
            <a:endParaRPr lang="en-GB" sz="3600" b="1" u="sng" kern="0" dirty="0">
              <a:solidFill>
                <a:srgbClr val="009900"/>
              </a:solidFill>
              <a:latin typeface="Gill Sans MT" pitchFamily="34" charset="0"/>
            </a:endParaRPr>
          </a:p>
          <a:p>
            <a:pPr algn="ctr">
              <a:spcBef>
                <a:spcPct val="20000"/>
              </a:spcBef>
              <a:defRPr/>
            </a:pPr>
            <a:r>
              <a:rPr lang="en-GB" sz="3600" b="1" u="sng" kern="0" dirty="0">
                <a:solidFill>
                  <a:srgbClr val="009900"/>
                </a:solidFill>
                <a:latin typeface="Gill Sans MT" pitchFamily="34" charset="0"/>
              </a:rPr>
              <a:t>English and Literacy</a:t>
            </a:r>
            <a:endParaRPr lang="en-GB" sz="2400" kern="0" dirty="0"/>
          </a:p>
        </p:txBody>
      </p:sp>
      <p:graphicFrame>
        <p:nvGraphicFramePr>
          <p:cNvPr id="4100" name="Object 5"/>
          <p:cNvGraphicFramePr>
            <a:graphicFrameLocks noChangeAspect="1"/>
          </p:cNvGraphicFramePr>
          <p:nvPr/>
        </p:nvGraphicFramePr>
        <p:xfrm>
          <a:off x="476250" y="2901950"/>
          <a:ext cx="900113" cy="2733675"/>
        </p:xfrm>
        <a:graphic>
          <a:graphicData uri="http://schemas.openxmlformats.org/presentationml/2006/ole">
            <mc:AlternateContent xmlns:mc="http://schemas.openxmlformats.org/markup-compatibility/2006">
              <mc:Choice xmlns:v="urn:schemas-microsoft-com:vml" Requires="v">
                <p:oleObj spid="_x0000_s1063" name="Photo Editor Photo" r:id="rId5" imgW="1142857" imgH="3467584" progId="MSPhotoEd.3">
                  <p:embed/>
                </p:oleObj>
              </mc:Choice>
              <mc:Fallback>
                <p:oleObj name="Photo Editor Photo" r:id="rId5" imgW="1142857" imgH="3467584"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901950"/>
                        <a:ext cx="900113"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1" name="Picture 2" descr="Screen Clippi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86463" y="4964113"/>
            <a:ext cx="18002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67413" y="100013"/>
            <a:ext cx="183832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descr="Screen Clippi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9075" y="-139700"/>
            <a:ext cx="17621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Screen Clippi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30488" y="4535488"/>
            <a:ext cx="28289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083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900113" y="260350"/>
            <a:ext cx="6429375" cy="1285875"/>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English and Literacy</a:t>
            </a:r>
          </a:p>
          <a:p>
            <a:pPr algn="ctr">
              <a:spcBef>
                <a:spcPct val="20000"/>
              </a:spcBef>
              <a:defRPr/>
            </a:pPr>
            <a:r>
              <a:rPr lang="en-GB" sz="3600" b="1" u="sng" kern="0" dirty="0">
                <a:solidFill>
                  <a:srgbClr val="009900"/>
                </a:solidFill>
                <a:latin typeface="Gill Sans MT" pitchFamily="34" charset="0"/>
              </a:rPr>
              <a:t>How to help your daughter</a:t>
            </a:r>
            <a:endParaRPr lang="en-GB" sz="36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
        <p:nvSpPr>
          <p:cNvPr id="8" name="Rectangle 3"/>
          <p:cNvSpPr>
            <a:spLocks noGrp="1" noChangeArrowheads="1"/>
          </p:cNvSpPr>
          <p:nvPr>
            <p:ph idx="1"/>
          </p:nvPr>
        </p:nvSpPr>
        <p:spPr>
          <a:xfrm>
            <a:off x="549275" y="1916113"/>
            <a:ext cx="7131050" cy="4503737"/>
          </a:xfrm>
          <a:solidFill>
            <a:schemeClr val="bg1">
              <a:lumMod val="95000"/>
            </a:schemeClr>
          </a:solidFill>
          <a:ln>
            <a:solidFill>
              <a:srgbClr val="00B050"/>
            </a:solidFill>
          </a:ln>
        </p:spPr>
        <p:txBody>
          <a:bodyPr/>
          <a:lstStyle/>
          <a:p>
            <a:pPr marL="0" indent="0">
              <a:lnSpc>
                <a:spcPct val="80000"/>
              </a:lnSpc>
              <a:buFont typeface="Arial" panose="020B0604020202020204" pitchFamily="34" charset="0"/>
              <a:buNone/>
              <a:defRPr/>
            </a:pPr>
            <a:r>
              <a:rPr lang="en-GB" dirty="0" smtClean="0">
                <a:latin typeface="Gill Sans MT" pitchFamily="34" charset="0"/>
              </a:rPr>
              <a:t>At </a:t>
            </a:r>
            <a:r>
              <a:rPr lang="en-GB" dirty="0">
                <a:latin typeface="Gill Sans MT" pitchFamily="34" charset="0"/>
              </a:rPr>
              <a:t>Secondary School English is a defined subject, separate from literacy.</a:t>
            </a:r>
          </a:p>
          <a:p>
            <a:pPr marL="0" indent="0">
              <a:lnSpc>
                <a:spcPct val="80000"/>
              </a:lnSpc>
              <a:buFont typeface="Arial" panose="020B0604020202020204" pitchFamily="34" charset="0"/>
              <a:buNone/>
              <a:defRPr/>
            </a:pPr>
            <a:endParaRPr lang="en-GB" dirty="0">
              <a:latin typeface="Gill Sans MT" pitchFamily="34" charset="0"/>
            </a:endParaRPr>
          </a:p>
          <a:p>
            <a:pPr marL="0" indent="0">
              <a:lnSpc>
                <a:spcPct val="80000"/>
              </a:lnSpc>
              <a:buFont typeface="Arial" panose="020B0604020202020204" pitchFamily="34" charset="0"/>
              <a:buNone/>
              <a:defRPr/>
            </a:pPr>
            <a:endParaRPr lang="en-GB" dirty="0" smtClean="0">
              <a:latin typeface="Gill Sans MT" pitchFamily="34" charset="0"/>
            </a:endParaRPr>
          </a:p>
          <a:p>
            <a:pPr marL="0" indent="0">
              <a:lnSpc>
                <a:spcPct val="80000"/>
              </a:lnSpc>
              <a:buFont typeface="Arial" panose="020B0604020202020204" pitchFamily="34" charset="0"/>
              <a:buNone/>
              <a:defRPr/>
            </a:pPr>
            <a:endParaRPr lang="en-GB" dirty="0">
              <a:latin typeface="Gill Sans MT" pitchFamily="34" charset="0"/>
            </a:endParaRPr>
          </a:p>
          <a:p>
            <a:pPr marL="0" indent="0">
              <a:lnSpc>
                <a:spcPct val="80000"/>
              </a:lnSpc>
              <a:buFont typeface="Arial" panose="020B0604020202020204" pitchFamily="34" charset="0"/>
              <a:buNone/>
              <a:defRPr/>
            </a:pPr>
            <a:r>
              <a:rPr lang="en-GB" dirty="0">
                <a:latin typeface="Gill Sans MT" pitchFamily="34" charset="0"/>
              </a:rPr>
              <a:t>Literacy now goes across all subjects, and all subject teachers will help your daughter with her literacy skills.</a:t>
            </a:r>
          </a:p>
          <a:p>
            <a:pPr marL="0" indent="0">
              <a:lnSpc>
                <a:spcPct val="80000"/>
              </a:lnSpc>
              <a:buFont typeface="Arial" panose="020B0604020202020204" pitchFamily="34" charset="0"/>
              <a:buNone/>
              <a:defRPr/>
            </a:pPr>
            <a:endParaRPr lang="en-GB" sz="2400" dirty="0">
              <a:latin typeface="Gill Sans MT" pitchFamily="34" charset="0"/>
            </a:endParaRPr>
          </a:p>
        </p:txBody>
      </p:sp>
      <p:pic>
        <p:nvPicPr>
          <p:cNvPr id="6149"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7317" y="4565877"/>
            <a:ext cx="2286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0038" y="4455545"/>
            <a:ext cx="1177925"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911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bwMode="auto">
          <a:xfrm>
            <a:off x="900113" y="0"/>
            <a:ext cx="6429375" cy="908050"/>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4400" b="1" u="sng" kern="0" dirty="0">
                <a:solidFill>
                  <a:srgbClr val="009900"/>
                </a:solidFill>
                <a:latin typeface="Gill Sans MT" pitchFamily="34" charset="0"/>
              </a:rPr>
              <a:t>Why reading matters</a:t>
            </a:r>
          </a:p>
        </p:txBody>
      </p:sp>
      <p:sp>
        <p:nvSpPr>
          <p:cNvPr id="7" name="Rectangle 3"/>
          <p:cNvSpPr txBox="1">
            <a:spLocks noChangeArrowheads="1"/>
          </p:cNvSpPr>
          <p:nvPr/>
        </p:nvSpPr>
        <p:spPr bwMode="auto">
          <a:xfrm>
            <a:off x="250825" y="908050"/>
            <a:ext cx="7705725" cy="5949950"/>
          </a:xfrm>
          <a:prstGeom prst="rect">
            <a:avLst/>
          </a:prstGeom>
          <a:solidFill>
            <a:schemeClr val="bg1">
              <a:lumMod val="95000"/>
            </a:schemeClr>
          </a:solidFill>
          <a:ln>
            <a:solidFill>
              <a:srgbClr val="00B050"/>
            </a:solidFill>
          </a:ln>
        </p:spPr>
        <p:txBody>
          <a:bodyPr>
            <a:normAutofit fontScale="850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80000"/>
              </a:lnSpc>
              <a:buFont typeface="+mj-lt"/>
              <a:buAutoNum type="arabicPeriod"/>
              <a:defRPr/>
            </a:pPr>
            <a:endParaRPr lang="en-GB" sz="2400" dirty="0" smtClean="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Reading and learning is more important than anything else in helping her to fulfil her potential. </a:t>
            </a:r>
          </a:p>
          <a:p>
            <a:pPr marL="457200" indent="-457200">
              <a:lnSpc>
                <a:spcPct val="80000"/>
              </a:lnSpc>
              <a:buFont typeface="+mj-lt"/>
              <a:buAutoNum type="arabicPeriod"/>
              <a:defRPr/>
            </a:pPr>
            <a:endParaRPr lang="en-GB" sz="2400" dirty="0" smtClean="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Books contain new words that will help build your daughter’s language and understanding.</a:t>
            </a:r>
          </a:p>
          <a:p>
            <a:pPr marL="457200" indent="-457200">
              <a:lnSpc>
                <a:spcPct val="80000"/>
              </a:lnSpc>
              <a:buFont typeface="+mj-lt"/>
              <a:buAutoNum type="arabicPeriod"/>
              <a:defRPr/>
            </a:pPr>
            <a:endParaRPr lang="en-GB" sz="2400" dirty="0" smtClean="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Readers are more confident and have greater job opportunities.</a:t>
            </a:r>
          </a:p>
          <a:p>
            <a:pPr marL="457200" indent="-457200">
              <a:lnSpc>
                <a:spcPct val="80000"/>
              </a:lnSpc>
              <a:buFont typeface="+mj-lt"/>
              <a:buAutoNum type="arabicPeriod"/>
              <a:defRPr/>
            </a:pPr>
            <a:endParaRPr lang="en-GB" sz="2400" dirty="0" smtClean="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It expands imagination and knowledge.</a:t>
            </a:r>
          </a:p>
          <a:p>
            <a:pPr marL="457200" indent="-457200">
              <a:lnSpc>
                <a:spcPct val="80000"/>
              </a:lnSpc>
              <a:buFont typeface="+mj-lt"/>
              <a:buAutoNum type="arabicPeriod"/>
              <a:defRPr/>
            </a:pPr>
            <a:endParaRPr lang="en-GB" sz="2400" dirty="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Please encourage your daughter to join the Year 7 Reading Room on Google Classrooms – her English teacher will give her the code.</a:t>
            </a:r>
          </a:p>
          <a:p>
            <a:pPr marL="457200" indent="-457200">
              <a:lnSpc>
                <a:spcPct val="80000"/>
              </a:lnSpc>
              <a:buFont typeface="+mj-lt"/>
              <a:buAutoNum type="arabicPeriod"/>
              <a:defRPr/>
            </a:pPr>
            <a:endParaRPr lang="en-GB" sz="2400" dirty="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Reading Lists will be emailed home in the next week or so – well-researched and diverse texts that will enrich and extend her reading. </a:t>
            </a:r>
          </a:p>
          <a:p>
            <a:pPr marL="457200" indent="-457200">
              <a:lnSpc>
                <a:spcPct val="80000"/>
              </a:lnSpc>
              <a:buFont typeface="+mj-lt"/>
              <a:buAutoNum type="arabicPeriod"/>
              <a:defRPr/>
            </a:pPr>
            <a:endParaRPr lang="en-GB" sz="2400" dirty="0" smtClean="0">
              <a:latin typeface="Gill Sans MT" pitchFamily="34" charset="0"/>
            </a:endParaRPr>
          </a:p>
          <a:p>
            <a:pPr marL="457200" indent="-457200">
              <a:lnSpc>
                <a:spcPct val="80000"/>
              </a:lnSpc>
              <a:buFont typeface="+mj-lt"/>
              <a:buAutoNum type="arabicPeriod"/>
              <a:defRPr/>
            </a:pPr>
            <a:r>
              <a:rPr lang="en-GB" sz="2400" dirty="0" smtClean="0">
                <a:latin typeface="Gill Sans MT" pitchFamily="34" charset="0"/>
              </a:rPr>
              <a:t>It is fun!</a:t>
            </a:r>
          </a:p>
          <a:p>
            <a:pPr marL="457200" indent="-457200">
              <a:lnSpc>
                <a:spcPct val="80000"/>
              </a:lnSpc>
              <a:buFont typeface="+mj-lt"/>
              <a:buAutoNum type="arabicPeriod"/>
              <a:defRPr/>
            </a:pPr>
            <a:endParaRPr lang="en-GB" sz="2400" dirty="0" smtClean="0">
              <a:latin typeface="Gill Sans MT" pitchFamily="34" charset="0"/>
            </a:endParaRPr>
          </a:p>
          <a:p>
            <a:pPr marL="0" indent="0" algn="ctr">
              <a:lnSpc>
                <a:spcPct val="80000"/>
              </a:lnSpc>
              <a:buFont typeface="Arial" panose="020B0604020202020204" pitchFamily="34" charset="0"/>
              <a:buNone/>
              <a:defRPr/>
            </a:pPr>
            <a:r>
              <a:rPr lang="en-GB" b="1" dirty="0" smtClean="0">
                <a:latin typeface="Gill Sans MT" pitchFamily="34" charset="0"/>
              </a:rPr>
              <a:t>Pupils should be reading for at least 20 minutes per day </a:t>
            </a:r>
            <a:r>
              <a:rPr lang="en-GB" b="1" u="sng" dirty="0" smtClean="0">
                <a:latin typeface="Gill Sans MT" pitchFamily="34" charset="0"/>
              </a:rPr>
              <a:t>in their own time.</a:t>
            </a:r>
            <a:endParaRPr lang="en-GB" b="1" u="sng" dirty="0">
              <a:latin typeface="Gill Sans MT" pitchFamily="34" charset="0"/>
            </a:endParaRPr>
          </a:p>
        </p:txBody>
      </p:sp>
      <p:pic>
        <p:nvPicPr>
          <p:cNvPr id="8197"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2038" y="5135563"/>
            <a:ext cx="1798637"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037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4"/>
          <p:cNvSpPr txBox="1"/>
          <p:nvPr/>
        </p:nvSpPr>
        <p:spPr>
          <a:xfrm>
            <a:off x="611963" y="388532"/>
            <a:ext cx="8064900" cy="58784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GB" sz="3200" b="1"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3200" b="1" dirty="0" smtClean="0">
                <a:solidFill>
                  <a:schemeClr val="dk1"/>
                </a:solidFill>
                <a:latin typeface="Century Gothic"/>
                <a:ea typeface="Century Gothic"/>
                <a:cs typeface="Century Gothic"/>
                <a:sym typeface="Century Gothic"/>
              </a:rPr>
              <a:t>The purpose of this evening:</a:t>
            </a:r>
            <a:endParaRPr dirty="0">
              <a:latin typeface="Calibri"/>
              <a:ea typeface="Calibri"/>
              <a:cs typeface="Calibri"/>
              <a:sym typeface="Calibri"/>
            </a:endParaRPr>
          </a:p>
          <a:p>
            <a:pPr marL="0" marR="0" lvl="0" indent="0" algn="l" rtl="0">
              <a:spcBef>
                <a:spcPts val="0"/>
              </a:spcBef>
              <a:spcAft>
                <a:spcPts val="0"/>
              </a:spcAft>
              <a:buNone/>
            </a:pPr>
            <a:endParaRPr sz="2400" b="1" dirty="0">
              <a:solidFill>
                <a:schemeClr val="dk1"/>
              </a:solidFill>
              <a:latin typeface="Gill Sans MT" panose="020B0502020104020203" pitchFamily="34" charset="0"/>
              <a:ea typeface="Calibri"/>
              <a:cs typeface="Calibri"/>
              <a:sym typeface="Calibri"/>
            </a:endParaRPr>
          </a:p>
          <a:p>
            <a:pPr marL="800100" marR="0" lvl="1" indent="-342900" algn="l" rtl="0">
              <a:spcBef>
                <a:spcPts val="0"/>
              </a:spcBef>
              <a:spcAft>
                <a:spcPts val="0"/>
              </a:spcAft>
              <a:buClr>
                <a:schemeClr val="dk1"/>
              </a:buClr>
              <a:buSzPts val="3200"/>
              <a:buFont typeface="Calibri"/>
              <a:buChar char="⮚"/>
            </a:pPr>
            <a:r>
              <a:rPr lang="en-GB" sz="3200" u="none" strike="noStrike" cap="none" dirty="0">
                <a:solidFill>
                  <a:schemeClr val="dk1"/>
                </a:solidFill>
                <a:latin typeface="Gill Sans MT" panose="020B0502020104020203" pitchFamily="34" charset="0"/>
                <a:ea typeface="Calibri"/>
                <a:cs typeface="Calibri"/>
                <a:sym typeface="Calibri"/>
              </a:rPr>
              <a:t>To welcome </a:t>
            </a:r>
            <a:r>
              <a:rPr lang="en-GB" sz="3200" u="none" strike="noStrike" cap="none" dirty="0" smtClean="0">
                <a:solidFill>
                  <a:schemeClr val="dk1"/>
                </a:solidFill>
                <a:latin typeface="Gill Sans MT" panose="020B0502020104020203" pitchFamily="34" charset="0"/>
                <a:ea typeface="Calibri"/>
                <a:cs typeface="Calibri"/>
                <a:sym typeface="Calibri"/>
              </a:rPr>
              <a:t>you into our school community</a:t>
            </a:r>
            <a:endParaRPr sz="3200" dirty="0">
              <a:solidFill>
                <a:schemeClr val="dk1"/>
              </a:solidFill>
              <a:latin typeface="Gill Sans MT" panose="020B0502020104020203" pitchFamily="34" charset="0"/>
              <a:ea typeface="Calibri"/>
              <a:cs typeface="Calibri"/>
              <a:sym typeface="Calibri"/>
            </a:endParaRPr>
          </a:p>
          <a:p>
            <a:pPr marL="800100" marR="0" lvl="1" indent="-342900" algn="l" rtl="0">
              <a:spcBef>
                <a:spcPts val="0"/>
              </a:spcBef>
              <a:spcAft>
                <a:spcPts val="0"/>
              </a:spcAft>
              <a:buClr>
                <a:schemeClr val="dk1"/>
              </a:buClr>
              <a:buSzPts val="3200"/>
              <a:buFont typeface="Calibri"/>
              <a:buChar char="⮚"/>
            </a:pPr>
            <a:r>
              <a:rPr lang="en-GB" sz="3200" u="none" strike="noStrike" cap="none" dirty="0">
                <a:solidFill>
                  <a:schemeClr val="dk1"/>
                </a:solidFill>
                <a:latin typeface="Gill Sans MT" panose="020B0502020104020203" pitchFamily="34" charset="0"/>
                <a:ea typeface="Calibri"/>
                <a:cs typeface="Calibri"/>
                <a:sym typeface="Calibri"/>
              </a:rPr>
              <a:t>To </a:t>
            </a:r>
            <a:r>
              <a:rPr lang="en-GB" sz="3200" u="none" strike="noStrike" cap="none" dirty="0" smtClean="0">
                <a:solidFill>
                  <a:schemeClr val="dk1"/>
                </a:solidFill>
                <a:latin typeface="Gill Sans MT" panose="020B0502020104020203" pitchFamily="34" charset="0"/>
                <a:ea typeface="Calibri"/>
                <a:cs typeface="Calibri"/>
                <a:sym typeface="Calibri"/>
              </a:rPr>
              <a:t>introduce key members of staff</a:t>
            </a:r>
            <a:endParaRPr sz="3200" dirty="0">
              <a:solidFill>
                <a:schemeClr val="dk1"/>
              </a:solidFill>
              <a:latin typeface="Gill Sans MT" panose="020B0502020104020203" pitchFamily="34" charset="0"/>
              <a:ea typeface="Calibri"/>
              <a:cs typeface="Calibri"/>
              <a:sym typeface="Calibri"/>
            </a:endParaRPr>
          </a:p>
          <a:p>
            <a:pPr marL="800100" marR="0" lvl="1" indent="-342900" algn="l" rtl="0">
              <a:spcBef>
                <a:spcPts val="0"/>
              </a:spcBef>
              <a:spcAft>
                <a:spcPts val="0"/>
              </a:spcAft>
              <a:buClr>
                <a:schemeClr val="dk1"/>
              </a:buClr>
              <a:buSzPts val="3200"/>
              <a:buFont typeface="Calibri"/>
              <a:buChar char="⮚"/>
            </a:pPr>
            <a:r>
              <a:rPr lang="en-GB" sz="3200" u="none" strike="noStrike" cap="none" dirty="0">
                <a:solidFill>
                  <a:schemeClr val="dk1"/>
                </a:solidFill>
                <a:latin typeface="Gill Sans MT" panose="020B0502020104020203" pitchFamily="34" charset="0"/>
                <a:ea typeface="Calibri"/>
                <a:cs typeface="Calibri"/>
                <a:sym typeface="Calibri"/>
              </a:rPr>
              <a:t>To </a:t>
            </a:r>
            <a:r>
              <a:rPr lang="en-GB" sz="3200" dirty="0" smtClean="0">
                <a:solidFill>
                  <a:schemeClr val="dk1"/>
                </a:solidFill>
                <a:latin typeface="Gill Sans MT" panose="020B0502020104020203" pitchFamily="34" charset="0"/>
                <a:ea typeface="Calibri"/>
                <a:cs typeface="Calibri"/>
                <a:sym typeface="Calibri"/>
              </a:rPr>
              <a:t>give an overview of the year for your daughter</a:t>
            </a:r>
            <a:endParaRPr sz="3200" dirty="0">
              <a:solidFill>
                <a:schemeClr val="dk1"/>
              </a:solidFill>
              <a:latin typeface="Gill Sans MT" panose="020B0502020104020203" pitchFamily="34" charset="0"/>
              <a:ea typeface="Calibri"/>
              <a:cs typeface="Calibri"/>
              <a:sym typeface="Calibri"/>
            </a:endParaRPr>
          </a:p>
          <a:p>
            <a:pPr marL="800100" marR="0" lvl="1" indent="-342900" algn="l" rtl="0">
              <a:spcBef>
                <a:spcPts val="0"/>
              </a:spcBef>
              <a:spcAft>
                <a:spcPts val="0"/>
              </a:spcAft>
              <a:buClr>
                <a:schemeClr val="dk1"/>
              </a:buClr>
              <a:buSzPts val="3200"/>
              <a:buFont typeface="Calibri"/>
              <a:buChar char="⮚"/>
            </a:pPr>
            <a:r>
              <a:rPr lang="en-GB" sz="3200" u="none" strike="noStrike" cap="none" dirty="0">
                <a:solidFill>
                  <a:schemeClr val="dk1"/>
                </a:solidFill>
                <a:latin typeface="Gill Sans MT" panose="020B0502020104020203" pitchFamily="34" charset="0"/>
                <a:ea typeface="Calibri"/>
                <a:cs typeface="Calibri"/>
                <a:sym typeface="Calibri"/>
              </a:rPr>
              <a:t>To </a:t>
            </a:r>
            <a:r>
              <a:rPr lang="en-GB" sz="3200" dirty="0" smtClean="0">
                <a:solidFill>
                  <a:schemeClr val="dk1"/>
                </a:solidFill>
                <a:latin typeface="Gill Sans MT" panose="020B0502020104020203" pitchFamily="34" charset="0"/>
                <a:ea typeface="Calibri"/>
                <a:cs typeface="Calibri"/>
                <a:sym typeface="Calibri"/>
              </a:rPr>
              <a:t>answer any questions that you may have about school</a:t>
            </a:r>
          </a:p>
          <a:p>
            <a:pPr marL="800100" marR="0" lvl="1" indent="-342900" algn="l" rtl="0">
              <a:spcBef>
                <a:spcPts val="0"/>
              </a:spcBef>
              <a:spcAft>
                <a:spcPts val="0"/>
              </a:spcAft>
              <a:buClr>
                <a:schemeClr val="dk1"/>
              </a:buClr>
              <a:buSzPts val="3200"/>
              <a:buFont typeface="Calibri"/>
              <a:buChar char="⮚"/>
            </a:pPr>
            <a:r>
              <a:rPr lang="en-GB" sz="3200" u="none" strike="noStrike" cap="none" dirty="0" smtClean="0">
                <a:solidFill>
                  <a:schemeClr val="dk1"/>
                </a:solidFill>
                <a:latin typeface="Gill Sans MT" panose="020B0502020104020203" pitchFamily="34" charset="0"/>
                <a:ea typeface="Calibri"/>
                <a:cs typeface="Calibri"/>
                <a:sym typeface="Calibri"/>
              </a:rPr>
              <a:t>To offer advice and guidance for the year ahead</a:t>
            </a:r>
            <a:endParaRPr sz="3200" u="none" strike="noStrike" cap="none" dirty="0">
              <a:solidFill>
                <a:schemeClr val="dk1"/>
              </a:solidFill>
              <a:latin typeface="Gill Sans MT" panose="020B0502020104020203" pitchFamily="34" charset="0"/>
              <a:ea typeface="Calibri"/>
              <a:cs typeface="Calibri"/>
              <a:sym typeface="Calibri"/>
            </a:endParaRPr>
          </a:p>
        </p:txBody>
      </p:sp>
    </p:spTree>
    <p:extLst>
      <p:ext uri="{BB962C8B-B14F-4D97-AF65-F5344CB8AC3E}">
        <p14:creationId xmlns:p14="http://schemas.microsoft.com/office/powerpoint/2010/main" val="245262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620713" y="115888"/>
            <a:ext cx="6643687" cy="1285875"/>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What we will do as a </a:t>
            </a:r>
          </a:p>
          <a:p>
            <a:pPr algn="ctr">
              <a:spcBef>
                <a:spcPct val="20000"/>
              </a:spcBef>
              <a:defRPr/>
            </a:pPr>
            <a:r>
              <a:rPr lang="en-GB" sz="3600" b="1" u="sng" kern="0" dirty="0">
                <a:solidFill>
                  <a:srgbClr val="009900"/>
                </a:solidFill>
                <a:latin typeface="Gill Sans MT" pitchFamily="34" charset="0"/>
              </a:rPr>
              <a:t>school to help</a:t>
            </a:r>
            <a:endParaRPr lang="en-GB" sz="36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
        <p:nvSpPr>
          <p:cNvPr id="8" name="Rectangle 3"/>
          <p:cNvSpPr>
            <a:spLocks noGrp="1" noChangeArrowheads="1"/>
          </p:cNvSpPr>
          <p:nvPr>
            <p:ph idx="1"/>
          </p:nvPr>
        </p:nvSpPr>
        <p:spPr>
          <a:xfrm>
            <a:off x="414338" y="1773238"/>
            <a:ext cx="7056437" cy="4826000"/>
          </a:xfrm>
          <a:solidFill>
            <a:schemeClr val="bg1">
              <a:lumMod val="95000"/>
            </a:schemeClr>
          </a:solidFill>
          <a:ln>
            <a:solidFill>
              <a:srgbClr val="00B050"/>
            </a:solidFill>
          </a:ln>
        </p:spPr>
        <p:txBody>
          <a:bodyPr/>
          <a:lstStyle/>
          <a:p>
            <a:pPr eaLnBrk="1" hangingPunct="1">
              <a:buFont typeface="Arial" charset="0"/>
              <a:buChar char="•"/>
              <a:defRPr/>
            </a:pPr>
            <a:r>
              <a:rPr lang="en-GB" sz="2400" dirty="0">
                <a:latin typeface="Gill Sans MT" pitchFamily="34" charset="0"/>
              </a:rPr>
              <a:t>School Library</a:t>
            </a:r>
          </a:p>
          <a:p>
            <a:pPr eaLnBrk="1" hangingPunct="1">
              <a:buFont typeface="Arial" charset="0"/>
              <a:buChar char="•"/>
              <a:defRPr/>
            </a:pPr>
            <a:r>
              <a:rPr lang="en-GB" sz="2400" dirty="0">
                <a:latin typeface="Gill Sans MT" pitchFamily="34" charset="0"/>
              </a:rPr>
              <a:t>Reading Lists</a:t>
            </a:r>
          </a:p>
          <a:p>
            <a:pPr eaLnBrk="1" hangingPunct="1">
              <a:buFont typeface="Arial" charset="0"/>
              <a:buChar char="•"/>
              <a:defRPr/>
            </a:pPr>
            <a:r>
              <a:rPr lang="en-GB" sz="2400" dirty="0">
                <a:latin typeface="Gill Sans MT" pitchFamily="34" charset="0"/>
              </a:rPr>
              <a:t>Private reading in classes</a:t>
            </a:r>
          </a:p>
          <a:p>
            <a:pPr eaLnBrk="1" hangingPunct="1">
              <a:buFont typeface="Arial" charset="0"/>
              <a:buChar char="•"/>
              <a:defRPr/>
            </a:pPr>
            <a:r>
              <a:rPr lang="en-GB" sz="2400" dirty="0">
                <a:latin typeface="Gill Sans MT" pitchFamily="34" charset="0"/>
              </a:rPr>
              <a:t>Choosing texts to read that are engaging</a:t>
            </a:r>
          </a:p>
          <a:p>
            <a:pPr eaLnBrk="1" hangingPunct="1">
              <a:buFont typeface="Arial" charset="0"/>
              <a:buChar char="•"/>
              <a:defRPr/>
            </a:pPr>
            <a:r>
              <a:rPr lang="en-GB" sz="2400" dirty="0">
                <a:latin typeface="Gill Sans MT" pitchFamily="34" charset="0"/>
              </a:rPr>
              <a:t>Paired Reading</a:t>
            </a:r>
          </a:p>
          <a:p>
            <a:pPr eaLnBrk="1" hangingPunct="1">
              <a:buFont typeface="Arial" charset="0"/>
              <a:buChar char="•"/>
              <a:defRPr/>
            </a:pPr>
            <a:r>
              <a:rPr lang="en-GB" sz="2400" dirty="0">
                <a:latin typeface="Gill Sans MT" pitchFamily="34" charset="0"/>
              </a:rPr>
              <a:t>Booster Classes</a:t>
            </a:r>
          </a:p>
          <a:p>
            <a:pPr eaLnBrk="1" hangingPunct="1">
              <a:buFont typeface="Arial" charset="0"/>
              <a:buChar char="•"/>
              <a:defRPr/>
            </a:pPr>
            <a:r>
              <a:rPr lang="en-GB" sz="2400" dirty="0">
                <a:latin typeface="Gill Sans MT" pitchFamily="34" charset="0"/>
              </a:rPr>
              <a:t>Accelerated Reader</a:t>
            </a:r>
          </a:p>
          <a:p>
            <a:pPr eaLnBrk="1" hangingPunct="1">
              <a:buFont typeface="Arial" charset="0"/>
              <a:buChar char="•"/>
              <a:defRPr/>
            </a:pPr>
            <a:r>
              <a:rPr lang="en-GB" sz="2400" dirty="0">
                <a:latin typeface="Gill Sans MT" pitchFamily="34" charset="0"/>
              </a:rPr>
              <a:t>Book Clubs</a:t>
            </a:r>
          </a:p>
          <a:p>
            <a:pPr eaLnBrk="1" hangingPunct="1">
              <a:buFont typeface="Arial" charset="0"/>
              <a:buChar char="•"/>
              <a:defRPr/>
            </a:pPr>
            <a:r>
              <a:rPr lang="en-GB" sz="2400" dirty="0">
                <a:latin typeface="Gill Sans MT" pitchFamily="34" charset="0"/>
              </a:rPr>
              <a:t>Speed reading sessions</a:t>
            </a:r>
          </a:p>
          <a:p>
            <a:pPr eaLnBrk="1" hangingPunct="1">
              <a:buFont typeface="Arial" charset="0"/>
              <a:buChar char="•"/>
              <a:defRPr/>
            </a:pPr>
            <a:r>
              <a:rPr lang="en-GB" sz="2400" dirty="0">
                <a:latin typeface="Gill Sans MT" pitchFamily="34" charset="0"/>
              </a:rPr>
              <a:t>Literature festival in the </a:t>
            </a:r>
            <a:r>
              <a:rPr lang="en-GB" sz="2400" dirty="0" smtClean="0">
                <a:latin typeface="Gill Sans MT" pitchFamily="34" charset="0"/>
              </a:rPr>
              <a:t>summer</a:t>
            </a:r>
          </a:p>
          <a:p>
            <a:pPr eaLnBrk="1" hangingPunct="1">
              <a:buFont typeface="Arial" charset="0"/>
              <a:buChar char="•"/>
              <a:defRPr/>
            </a:pPr>
            <a:r>
              <a:rPr lang="en-GB" sz="2400" dirty="0" smtClean="0">
                <a:latin typeface="Gill Sans MT" pitchFamily="34" charset="0"/>
              </a:rPr>
              <a:t>Google Classroom ‘Reading </a:t>
            </a:r>
            <a:r>
              <a:rPr lang="en-GB" sz="2400" dirty="0" err="1" smtClean="0">
                <a:latin typeface="Gill Sans MT" pitchFamily="34" charset="0"/>
              </a:rPr>
              <a:t>ReBoot</a:t>
            </a:r>
            <a:r>
              <a:rPr lang="en-GB" sz="2400" dirty="0" smtClean="0">
                <a:latin typeface="Gill Sans MT" pitchFamily="34" charset="0"/>
              </a:rPr>
              <a:t> Room’</a:t>
            </a:r>
            <a:endParaRPr lang="en-GB" sz="2400" dirty="0">
              <a:latin typeface="Gill Sans MT" pitchFamily="34" charset="0"/>
            </a:endParaRPr>
          </a:p>
        </p:txBody>
      </p:sp>
      <p:pic>
        <p:nvPicPr>
          <p:cNvPr id="10245"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3860800"/>
            <a:ext cx="2085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02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bwMode="auto">
          <a:xfrm>
            <a:off x="900113" y="188913"/>
            <a:ext cx="6643687" cy="1214437"/>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What you can do to help: </a:t>
            </a:r>
            <a:r>
              <a:rPr lang="en-GB" sz="3600" b="1" u="sng" kern="0" dirty="0">
                <a:solidFill>
                  <a:srgbClr val="FF0000"/>
                </a:solidFill>
                <a:latin typeface="Gill Sans MT" pitchFamily="34" charset="0"/>
              </a:rPr>
              <a:t>Make time for reading!</a:t>
            </a:r>
            <a:endParaRPr lang="en-GB" sz="3600" kern="0" dirty="0">
              <a:solidFill>
                <a:srgbClr val="FF0000"/>
              </a:solidFill>
              <a:latin typeface="Calibri"/>
            </a:endParaRPr>
          </a:p>
          <a:p>
            <a:pPr algn="ctr">
              <a:spcBef>
                <a:spcPct val="20000"/>
              </a:spcBef>
              <a:defRPr/>
            </a:pPr>
            <a:endParaRPr lang="en-GB" sz="3200" kern="0" dirty="0">
              <a:solidFill>
                <a:prstClr val="black"/>
              </a:solidFill>
              <a:latin typeface="Calibri"/>
            </a:endParaRPr>
          </a:p>
        </p:txBody>
      </p:sp>
      <p:sp>
        <p:nvSpPr>
          <p:cNvPr id="7" name="Rectangle 3"/>
          <p:cNvSpPr>
            <a:spLocks noGrp="1" noChangeArrowheads="1"/>
          </p:cNvSpPr>
          <p:nvPr>
            <p:ph idx="1"/>
          </p:nvPr>
        </p:nvSpPr>
        <p:spPr>
          <a:xfrm>
            <a:off x="357188" y="1557338"/>
            <a:ext cx="7343775" cy="5181600"/>
          </a:xfrm>
          <a:solidFill>
            <a:schemeClr val="bg1">
              <a:lumMod val="95000"/>
            </a:schemeClr>
          </a:solidFill>
          <a:ln>
            <a:solidFill>
              <a:srgbClr val="00B050"/>
            </a:solidFill>
          </a:ln>
        </p:spPr>
        <p:txBody>
          <a:bodyPr>
            <a:normAutofit/>
          </a:bodyPr>
          <a:lstStyle/>
          <a:p>
            <a:pPr marL="381000" indent="-381000">
              <a:lnSpc>
                <a:spcPct val="80000"/>
              </a:lnSpc>
              <a:buFont typeface="Arial" panose="020B0604020202020204" pitchFamily="34" charset="0"/>
              <a:buNone/>
              <a:defRPr/>
            </a:pPr>
            <a:endParaRPr lang="en-GB" sz="1800" b="1" dirty="0">
              <a:solidFill>
                <a:schemeClr val="accent2">
                  <a:lumMod val="75000"/>
                </a:schemeClr>
              </a:solidFill>
              <a:latin typeface="Gill Sans MT" pitchFamily="34" charset="0"/>
            </a:endParaRPr>
          </a:p>
          <a:p>
            <a:pPr eaLnBrk="1" hangingPunct="1">
              <a:lnSpc>
                <a:spcPct val="80000"/>
              </a:lnSpc>
              <a:defRPr/>
            </a:pPr>
            <a:r>
              <a:rPr lang="en-GB" sz="2000" dirty="0">
                <a:latin typeface="Gill Sans MT" pitchFamily="34" charset="0"/>
              </a:rPr>
              <a:t>Talk about what she reads and share good books. </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u="sng" dirty="0">
                <a:latin typeface="Gill Sans MT" pitchFamily="34" charset="0"/>
              </a:rPr>
              <a:t>teenreads.com</a:t>
            </a:r>
            <a:r>
              <a:rPr lang="en-GB" sz="2000" dirty="0">
                <a:latin typeface="Gill Sans MT" pitchFamily="34" charset="0"/>
              </a:rPr>
              <a:t> provides reviews of books for teenagers by teenagers.</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dirty="0">
                <a:latin typeface="Gill Sans MT" pitchFamily="34" charset="0"/>
              </a:rPr>
              <a:t>Use your local library.</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dirty="0">
                <a:latin typeface="Gill Sans MT" pitchFamily="34" charset="0"/>
              </a:rPr>
              <a:t>Select more challenging books for gifted/avid readers. Your daughter has a reading list with these indicated.</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dirty="0">
                <a:latin typeface="Gill Sans MT" pitchFamily="34" charset="0"/>
              </a:rPr>
              <a:t>Suggest older children read with younger members of the family.</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dirty="0">
                <a:latin typeface="Gill Sans MT" pitchFamily="34" charset="0"/>
              </a:rPr>
              <a:t>Read yourself!</a:t>
            </a:r>
          </a:p>
          <a:p>
            <a:pPr eaLnBrk="1" hangingPunct="1">
              <a:lnSpc>
                <a:spcPct val="80000"/>
              </a:lnSpc>
              <a:defRPr/>
            </a:pPr>
            <a:endParaRPr lang="en-GB" sz="2000" dirty="0">
              <a:latin typeface="Gill Sans MT" pitchFamily="34" charset="0"/>
            </a:endParaRPr>
          </a:p>
          <a:p>
            <a:pPr eaLnBrk="1" hangingPunct="1">
              <a:lnSpc>
                <a:spcPct val="80000"/>
              </a:lnSpc>
              <a:defRPr/>
            </a:pPr>
            <a:r>
              <a:rPr lang="en-GB" sz="2000" dirty="0">
                <a:latin typeface="Gill Sans MT" pitchFamily="34" charset="0"/>
              </a:rPr>
              <a:t>Encourage time for reading</a:t>
            </a:r>
          </a:p>
        </p:txBody>
      </p:sp>
      <p:pic>
        <p:nvPicPr>
          <p:cNvPr id="12293"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5078413"/>
            <a:ext cx="3843337"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557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900113" y="260350"/>
            <a:ext cx="6643687" cy="1285875"/>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What you can do to help: </a:t>
            </a:r>
            <a:r>
              <a:rPr lang="en-GB" sz="3600" b="1" u="sng" kern="0" dirty="0">
                <a:solidFill>
                  <a:srgbClr val="FF0000"/>
                </a:solidFill>
                <a:latin typeface="Gill Sans MT" pitchFamily="34" charset="0"/>
              </a:rPr>
              <a:t>Make English fun!</a:t>
            </a:r>
            <a:endParaRPr lang="en-GB" sz="3600" kern="0" dirty="0">
              <a:solidFill>
                <a:srgbClr val="FF0000"/>
              </a:solidFill>
              <a:latin typeface="Calibri"/>
            </a:endParaRPr>
          </a:p>
          <a:p>
            <a:pPr algn="ctr">
              <a:spcBef>
                <a:spcPct val="20000"/>
              </a:spcBef>
              <a:defRPr/>
            </a:pPr>
            <a:endParaRPr lang="en-GB" sz="3200" kern="0" dirty="0">
              <a:solidFill>
                <a:prstClr val="black"/>
              </a:solidFill>
              <a:latin typeface="Calibri"/>
            </a:endParaRPr>
          </a:p>
        </p:txBody>
      </p:sp>
      <p:sp>
        <p:nvSpPr>
          <p:cNvPr id="14340" name="Rectangle 3"/>
          <p:cNvSpPr>
            <a:spLocks noGrp="1" noChangeArrowheads="1"/>
          </p:cNvSpPr>
          <p:nvPr>
            <p:ph idx="1"/>
          </p:nvPr>
        </p:nvSpPr>
        <p:spPr>
          <a:xfrm>
            <a:off x="323850" y="1562100"/>
            <a:ext cx="7072313" cy="4810125"/>
          </a:xfrm>
          <a:ln>
            <a:solidFill>
              <a:srgbClr val="00B050"/>
            </a:solidFill>
            <a:miter lim="800000"/>
            <a:headEnd/>
            <a:tailEnd/>
          </a:ln>
        </p:spPr>
        <p:txBody>
          <a:bodyPr>
            <a:normAutofit lnSpcReduction="10000"/>
          </a:bodyPr>
          <a:lstStyle/>
          <a:p>
            <a:pPr eaLnBrk="1" hangingPunct="1">
              <a:lnSpc>
                <a:spcPct val="80000"/>
              </a:lnSpc>
            </a:pPr>
            <a:r>
              <a:rPr lang="en-GB" altLang="en-US" sz="2000" smtClean="0">
                <a:latin typeface="Gill Sans MT" panose="020B0502020104020203" pitchFamily="34" charset="0"/>
              </a:rPr>
              <a:t>Make time to talk </a:t>
            </a:r>
          </a:p>
          <a:p>
            <a:pPr eaLnBrk="1" hangingPunct="1">
              <a:lnSpc>
                <a:spcPct val="80000"/>
              </a:lnSpc>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Play classic games like ‘Scrabble’, Pictionary or faster ones like ‘Double Quick’.</a:t>
            </a:r>
          </a:p>
          <a:p>
            <a:pPr eaLnBrk="1" hangingPunct="1">
              <a:lnSpc>
                <a:spcPct val="80000"/>
              </a:lnSpc>
              <a:buFont typeface="Arial" panose="020B0604020202020204" pitchFamily="34" charset="0"/>
              <a:buNone/>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Try puzzle books for odd free moments.</a:t>
            </a:r>
          </a:p>
          <a:p>
            <a:pPr eaLnBrk="1" hangingPunct="1">
              <a:lnSpc>
                <a:spcPct val="80000"/>
              </a:lnSpc>
              <a:buFont typeface="Arial" panose="020B0604020202020204" pitchFamily="34" charset="0"/>
              <a:buNone/>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Listen to the radio or to audio books or even podcasts.</a:t>
            </a:r>
          </a:p>
          <a:p>
            <a:pPr eaLnBrk="1" hangingPunct="1">
              <a:lnSpc>
                <a:spcPct val="80000"/>
              </a:lnSpc>
              <a:buFont typeface="Arial" panose="020B0604020202020204" pitchFamily="34" charset="0"/>
              <a:buNone/>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Visit museums and castles; use the audio guides.</a:t>
            </a:r>
          </a:p>
          <a:p>
            <a:pPr eaLnBrk="1" hangingPunct="1">
              <a:lnSpc>
                <a:spcPct val="80000"/>
              </a:lnSpc>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Investigate word games APPS to play on phones</a:t>
            </a:r>
          </a:p>
          <a:p>
            <a:pPr eaLnBrk="1" hangingPunct="1">
              <a:lnSpc>
                <a:spcPct val="80000"/>
              </a:lnSpc>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Encourage your daughter to love words and be a collector of words.</a:t>
            </a:r>
          </a:p>
          <a:p>
            <a:pPr eaLnBrk="1" hangingPunct="1">
              <a:lnSpc>
                <a:spcPct val="80000"/>
              </a:lnSpc>
            </a:pPr>
            <a:endParaRPr lang="en-GB" altLang="en-US" sz="2000" smtClean="0">
              <a:latin typeface="Gill Sans MT" panose="020B0502020104020203" pitchFamily="34" charset="0"/>
            </a:endParaRPr>
          </a:p>
          <a:p>
            <a:pPr eaLnBrk="1" hangingPunct="1">
              <a:lnSpc>
                <a:spcPct val="80000"/>
              </a:lnSpc>
            </a:pPr>
            <a:r>
              <a:rPr lang="en-GB" altLang="en-US" sz="2000" smtClean="0">
                <a:latin typeface="Gill Sans MT" panose="020B0502020104020203" pitchFamily="34" charset="0"/>
              </a:rPr>
              <a:t>Investigate the website JetPunk for English related quizzes.</a:t>
            </a:r>
          </a:p>
        </p:txBody>
      </p:sp>
      <p:pic>
        <p:nvPicPr>
          <p:cNvPr id="14341"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5135563"/>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384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78" y="0"/>
            <a:ext cx="9189878" cy="6858000"/>
          </a:xfrm>
          <a:prstGeom prst="rect">
            <a:avLst/>
          </a:prstGeom>
        </p:spPr>
      </p:pic>
    </p:spTree>
    <p:extLst>
      <p:ext uri="{BB962C8B-B14F-4D97-AF65-F5344CB8AC3E}">
        <p14:creationId xmlns:p14="http://schemas.microsoft.com/office/powerpoint/2010/main" val="1384405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09703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bwMode="auto">
          <a:xfrm>
            <a:off x="938439" y="817426"/>
            <a:ext cx="6337300" cy="1150938"/>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3200" b="1" u="sng" kern="0" dirty="0">
                <a:solidFill>
                  <a:srgbClr val="009900"/>
                </a:solidFill>
                <a:latin typeface="Gill Sans MT" pitchFamily="34" charset="0"/>
              </a:rPr>
              <a:t>What if we don’t have internet access at home?</a:t>
            </a:r>
            <a:endParaRPr lang="en-GB" sz="3200" kern="0" dirty="0">
              <a:solidFill>
                <a:prstClr val="black"/>
              </a:solidFill>
            </a:endParaRPr>
          </a:p>
          <a:p>
            <a:pPr algn="ctr">
              <a:spcBef>
                <a:spcPct val="20000"/>
              </a:spcBef>
              <a:defRPr/>
            </a:pPr>
            <a:endParaRPr lang="en-GB" sz="2400" kern="0" dirty="0">
              <a:solidFill>
                <a:prstClr val="black"/>
              </a:solidFill>
            </a:endParaRPr>
          </a:p>
        </p:txBody>
      </p:sp>
      <p:sp>
        <p:nvSpPr>
          <p:cNvPr id="11" name="Rectangle 11"/>
          <p:cNvSpPr>
            <a:spLocks noGrp="1" noChangeArrowheads="1"/>
          </p:cNvSpPr>
          <p:nvPr>
            <p:ph sz="half" idx="1"/>
          </p:nvPr>
        </p:nvSpPr>
        <p:spPr>
          <a:xfrm>
            <a:off x="1570482" y="2089467"/>
            <a:ext cx="5289550" cy="2674121"/>
          </a:xfrm>
          <a:solidFill>
            <a:schemeClr val="bg1">
              <a:lumMod val="95000"/>
            </a:schemeClr>
          </a:solidFill>
          <a:ln>
            <a:solidFill>
              <a:srgbClr val="00B050"/>
            </a:solidFill>
          </a:ln>
        </p:spPr>
        <p:txBody>
          <a:bodyPr>
            <a:noAutofit/>
          </a:bodyPr>
          <a:lstStyle/>
          <a:p>
            <a:pPr algn="ctr" eaLnBrk="1" hangingPunct="1">
              <a:lnSpc>
                <a:spcPct val="90000"/>
              </a:lnSpc>
              <a:buFontTx/>
              <a:buNone/>
              <a:defRPr/>
            </a:pPr>
            <a:r>
              <a:rPr lang="en-GB" sz="1800" dirty="0" smtClean="0">
                <a:latin typeface="Gill Sans MT" pitchFamily="34" charset="0"/>
              </a:rPr>
              <a:t>Students can </a:t>
            </a:r>
            <a:r>
              <a:rPr lang="en-GB" sz="1800" dirty="0">
                <a:latin typeface="Gill Sans MT" pitchFamily="34" charset="0"/>
              </a:rPr>
              <a:t>use computers in the</a:t>
            </a:r>
          </a:p>
          <a:p>
            <a:pPr algn="ctr" eaLnBrk="1" hangingPunct="1">
              <a:lnSpc>
                <a:spcPct val="90000"/>
              </a:lnSpc>
              <a:buFontTx/>
              <a:buNone/>
              <a:defRPr/>
            </a:pPr>
            <a:r>
              <a:rPr lang="en-GB" sz="1800" dirty="0">
                <a:latin typeface="Gill Sans MT" pitchFamily="34" charset="0"/>
              </a:rPr>
              <a:t>l</a:t>
            </a:r>
            <a:r>
              <a:rPr lang="en-GB" sz="1800" dirty="0" smtClean="0">
                <a:latin typeface="Gill Sans MT" pitchFamily="34" charset="0"/>
              </a:rPr>
              <a:t>ibrary.</a:t>
            </a:r>
          </a:p>
          <a:p>
            <a:pPr algn="ctr" eaLnBrk="1" hangingPunct="1">
              <a:lnSpc>
                <a:spcPct val="90000"/>
              </a:lnSpc>
              <a:buFontTx/>
              <a:buNone/>
              <a:defRPr/>
            </a:pPr>
            <a:r>
              <a:rPr lang="en-GB" sz="1800" dirty="0" smtClean="0">
                <a:latin typeface="Gill Sans MT" pitchFamily="34" charset="0"/>
              </a:rPr>
              <a:t>Year 7 library lunch times to use the library  are: Monday &amp; Wednesday.</a:t>
            </a:r>
          </a:p>
          <a:p>
            <a:pPr algn="ctr" eaLnBrk="1" hangingPunct="1">
              <a:lnSpc>
                <a:spcPct val="90000"/>
              </a:lnSpc>
              <a:buFontTx/>
              <a:buNone/>
              <a:defRPr/>
            </a:pPr>
            <a:endParaRPr lang="en-GB" sz="1800" dirty="0">
              <a:latin typeface="Gill Sans MT" pitchFamily="34" charset="0"/>
            </a:endParaRPr>
          </a:p>
          <a:p>
            <a:pPr algn="ctr" eaLnBrk="1" hangingPunct="1">
              <a:lnSpc>
                <a:spcPct val="90000"/>
              </a:lnSpc>
              <a:buFontTx/>
              <a:buNone/>
              <a:defRPr/>
            </a:pPr>
            <a:r>
              <a:rPr lang="en-GB" sz="1800" dirty="0" smtClean="0">
                <a:latin typeface="Gill Sans MT" pitchFamily="34" charset="0"/>
              </a:rPr>
              <a:t>If internet access is an issue do please make Miss Allan aware of this – there is a form here to put your daughter’s name on if internet access or access to a device is an issue.</a:t>
            </a:r>
            <a:endParaRPr lang="en-GB" sz="1800" dirty="0">
              <a:latin typeface="Gill Sans MT" pitchFamily="34" charset="0"/>
            </a:endParaRPr>
          </a:p>
        </p:txBody>
      </p:sp>
      <p:pic>
        <p:nvPicPr>
          <p:cNvPr id="4813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71180">
            <a:off x="5720043" y="5101398"/>
            <a:ext cx="19462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822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772" y="777189"/>
            <a:ext cx="1014413" cy="530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2618186" y="998936"/>
            <a:ext cx="3564731" cy="659606"/>
          </a:xfrm>
          <a:prstGeom prst="rect">
            <a:avLst/>
          </a:prstGeom>
          <a:solidFill>
            <a:srgbClr val="CAE8AA"/>
          </a:solidFill>
          <a:ln w="9525">
            <a:solidFill>
              <a:srgbClr val="00B050"/>
            </a:solidFill>
            <a:miter lim="800000"/>
            <a:headEnd/>
            <a:tailEnd/>
          </a:ln>
        </p:spPr>
        <p:txBody>
          <a:bodyPr/>
          <a:lstStyle/>
          <a:p>
            <a:pPr algn="ctr">
              <a:spcBef>
                <a:spcPct val="20000"/>
              </a:spcBef>
              <a:defRPr/>
            </a:pPr>
            <a:r>
              <a:rPr lang="en-GB" sz="2700" b="1" u="sng" dirty="0">
                <a:solidFill>
                  <a:srgbClr val="009900"/>
                </a:solidFill>
                <a:latin typeface="Gill Sans MT" pitchFamily="34" charset="0"/>
              </a:rPr>
              <a:t>Key Stage 3 Science</a:t>
            </a:r>
            <a:endParaRPr lang="en-GB" sz="2400" dirty="0">
              <a:solidFill>
                <a:prstClr val="black"/>
              </a:solidFill>
              <a:latin typeface="Calibri"/>
            </a:endParaRPr>
          </a:p>
        </p:txBody>
      </p:sp>
      <p:sp>
        <p:nvSpPr>
          <p:cNvPr id="8" name="AutoShape 4" descr="Image result for activate science 2"/>
          <p:cNvSpPr>
            <a:spLocks noGrp="1" noChangeAspect="1" noChangeArrowheads="1"/>
          </p:cNvSpPr>
          <p:nvPr>
            <p:ph idx="1"/>
          </p:nvPr>
        </p:nvSpPr>
        <p:spPr>
          <a:xfrm>
            <a:off x="430417" y="1730269"/>
            <a:ext cx="3743325" cy="2589610"/>
          </a:xfrm>
          <a:extLst/>
        </p:spPr>
        <p:txBody>
          <a:bodyPr spcFirstLastPara="1" vert="horz" wrap="square" lIns="51435" tIns="25718" rIns="51435" bIns="25718" rtlCol="0" anchor="t" anchorCtr="0">
            <a:normAutofit/>
          </a:bodyPr>
          <a:lstStyle/>
          <a:p>
            <a:pPr marL="0" indent="0">
              <a:buNone/>
              <a:defRPr/>
            </a:pPr>
            <a:r>
              <a:rPr lang="en-GB" sz="1800" b="1" dirty="0"/>
              <a:t>Year 7:</a:t>
            </a:r>
          </a:p>
          <a:p>
            <a:pPr>
              <a:defRPr/>
            </a:pPr>
            <a:r>
              <a:rPr lang="en-GB" sz="1800" dirty="0"/>
              <a:t>“Being a scientist: lighting fires lessons”</a:t>
            </a:r>
          </a:p>
          <a:p>
            <a:pPr>
              <a:defRPr/>
            </a:pPr>
            <a:r>
              <a:rPr lang="en-GB" sz="1800" dirty="0"/>
              <a:t>Activate 1 scheme of work</a:t>
            </a:r>
          </a:p>
          <a:p>
            <a:pPr>
              <a:defRPr/>
            </a:pPr>
            <a:r>
              <a:rPr lang="en-GB" sz="1800" dirty="0"/>
              <a:t>Modules of Biology, Chemistry and Physics</a:t>
            </a:r>
          </a:p>
          <a:p>
            <a:pPr>
              <a:defRPr/>
            </a:pPr>
            <a:r>
              <a:rPr lang="en-GB" sz="1800" dirty="0"/>
              <a:t>End of unit tests</a:t>
            </a:r>
          </a:p>
        </p:txBody>
      </p:sp>
      <p:sp>
        <p:nvSpPr>
          <p:cNvPr id="9" name="AutoShape 4" descr="Image result for activate science 2"/>
          <p:cNvSpPr txBox="1">
            <a:spLocks noChangeAspect="1" noChangeArrowheads="1"/>
          </p:cNvSpPr>
          <p:nvPr/>
        </p:nvSpPr>
        <p:spPr bwMode="auto">
          <a:xfrm>
            <a:off x="497055" y="4084412"/>
            <a:ext cx="3743325" cy="2210991"/>
          </a:xfrm>
          <a:prstGeom prst="rect">
            <a:avLst/>
          </a:prstGeom>
          <a:noFill/>
          <a:extLst>
            <a:ext uri="{909E8E84-426E-40DD-AFC4-6F175D3DCCD1}">
              <a14:hiddenFill xmlns:a14="http://schemas.microsoft.com/office/drawing/2010/main">
                <a:solidFill>
                  <a:srgbClr val="FFFFFF"/>
                </a:solidFill>
              </a14:hiddenFill>
            </a:ext>
          </a:extLst>
        </p:spPr>
        <p:txBody>
          <a:bodyPr lIns="51435" tIns="25718" rIns="51435" bIns="25718">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800" b="1" dirty="0"/>
              <a:t>Year 8:</a:t>
            </a:r>
          </a:p>
          <a:p>
            <a:pPr>
              <a:buFont typeface="Courier New" panose="02070309020205020404" pitchFamily="49" charset="0"/>
              <a:buChar char="o"/>
              <a:defRPr/>
            </a:pPr>
            <a:r>
              <a:rPr lang="en-GB" sz="1800" dirty="0"/>
              <a:t>Activate 2 scheme of work</a:t>
            </a:r>
          </a:p>
          <a:p>
            <a:pPr>
              <a:buFont typeface="Courier New" panose="02070309020205020404" pitchFamily="49" charset="0"/>
              <a:buChar char="o"/>
              <a:defRPr/>
            </a:pPr>
            <a:r>
              <a:rPr lang="en-GB" sz="1800" dirty="0"/>
              <a:t>Modules of Biology, Chemistry and Physics</a:t>
            </a:r>
          </a:p>
          <a:p>
            <a:pPr>
              <a:buFont typeface="Courier New" panose="02070309020205020404" pitchFamily="49" charset="0"/>
              <a:buChar char="o"/>
              <a:defRPr/>
            </a:pPr>
            <a:r>
              <a:rPr lang="en-GB" sz="1800" dirty="0"/>
              <a:t>End of unit tests</a:t>
            </a:r>
          </a:p>
        </p:txBody>
      </p:sp>
      <p:pic>
        <p:nvPicPr>
          <p:cNvPr id="542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6309" y="1982427"/>
            <a:ext cx="1208484" cy="15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8477" y="4408263"/>
            <a:ext cx="1240631" cy="15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descr="Image result for activate science 2"/>
          <p:cNvSpPr txBox="1">
            <a:spLocks noChangeAspect="1" noChangeArrowheads="1"/>
          </p:cNvSpPr>
          <p:nvPr/>
        </p:nvSpPr>
        <p:spPr>
          <a:xfrm>
            <a:off x="4969507" y="1730269"/>
            <a:ext cx="3454100" cy="2589610"/>
          </a:xfrm>
          <a:prstGeom prst="rect">
            <a:avLst/>
          </a:prstGeom>
          <a:extLst/>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800" b="1" dirty="0"/>
              <a:t>How you can support?</a:t>
            </a:r>
          </a:p>
          <a:p>
            <a:pPr>
              <a:defRPr/>
            </a:pPr>
            <a:r>
              <a:rPr lang="en-GB" sz="1800" dirty="0"/>
              <a:t>Seneca learning</a:t>
            </a:r>
          </a:p>
          <a:p>
            <a:pPr>
              <a:defRPr/>
            </a:pPr>
            <a:r>
              <a:rPr lang="en-GB" sz="1800" dirty="0" err="1"/>
              <a:t>Kerboodle</a:t>
            </a:r>
            <a:endParaRPr lang="en-GB" sz="1800" dirty="0"/>
          </a:p>
          <a:p>
            <a:pPr>
              <a:defRPr/>
            </a:pPr>
            <a:r>
              <a:rPr lang="en-GB" sz="1800" dirty="0"/>
              <a:t>CGP study guide</a:t>
            </a:r>
          </a:p>
          <a:p>
            <a:pPr>
              <a:defRPr/>
            </a:pPr>
            <a:r>
              <a:rPr lang="en-GB" sz="1800" dirty="0"/>
              <a:t>Homework can be found on </a:t>
            </a:r>
            <a:r>
              <a:rPr lang="en-GB" sz="1800" dirty="0" err="1"/>
              <a:t>ePraise</a:t>
            </a:r>
            <a:r>
              <a:rPr lang="en-GB" sz="1800" dirty="0"/>
              <a:t> </a:t>
            </a:r>
          </a:p>
          <a:p>
            <a:pPr>
              <a:defRPr/>
            </a:pPr>
            <a:r>
              <a:rPr lang="en-GB" sz="1800" dirty="0"/>
              <a:t>Google classroom</a:t>
            </a:r>
          </a:p>
          <a:p>
            <a:pPr>
              <a:defRPr/>
            </a:pPr>
            <a:endParaRPr lang="en-GB" sz="1800" dirty="0"/>
          </a:p>
          <a:p>
            <a:pPr>
              <a:defRPr/>
            </a:pPr>
            <a:endParaRPr lang="en-GB" sz="1800" dirty="0"/>
          </a:p>
          <a:p>
            <a:pPr>
              <a:defRPr/>
            </a:pPr>
            <a:endParaRPr lang="en-GB" sz="1800" dirty="0"/>
          </a:p>
        </p:txBody>
      </p:sp>
      <p:pic>
        <p:nvPicPr>
          <p:cNvPr id="11" name="Picture 2" descr="Image result for cgp revision"/>
          <p:cNvPicPr>
            <a:picLocks noChangeAspect="1" noChangeArrowheads="1"/>
          </p:cNvPicPr>
          <p:nvPr/>
        </p:nvPicPr>
        <p:blipFill rotWithShape="1">
          <a:blip r:embed="rId6">
            <a:extLst>
              <a:ext uri="{28A0092B-C50C-407E-A947-70E740481C1C}">
                <a14:useLocalDpi xmlns:a14="http://schemas.microsoft.com/office/drawing/2010/main" val="0"/>
              </a:ext>
            </a:extLst>
          </a:blip>
          <a:srcRect l="13387" r="13394"/>
          <a:stretch/>
        </p:blipFill>
        <p:spPr bwMode="auto">
          <a:xfrm rot="848593">
            <a:off x="7397075" y="4683130"/>
            <a:ext cx="1175384" cy="160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eneca Learning – The Food Teachers Cent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2384" y="4547239"/>
            <a:ext cx="1589452" cy="93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13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Year 7 Revision spreadsheet for Science</a:t>
            </a:r>
            <a:endParaRPr lang="en-GB" dirty="0"/>
          </a:p>
        </p:txBody>
      </p:sp>
      <p:sp>
        <p:nvSpPr>
          <p:cNvPr id="3" name="Text Placeholder 2"/>
          <p:cNvSpPr>
            <a:spLocks noGrp="1"/>
          </p:cNvSpPr>
          <p:nvPr>
            <p:ph type="body" idx="1"/>
          </p:nvPr>
        </p:nvSpPr>
        <p:spPr>
          <a:xfrm>
            <a:off x="844732" y="2323652"/>
            <a:ext cx="7646126" cy="3963937"/>
          </a:xfrm>
        </p:spPr>
        <p:txBody>
          <a:bodyPr>
            <a:normAutofit/>
          </a:bodyPr>
          <a:lstStyle/>
          <a:p>
            <a:r>
              <a:rPr lang="en-GB" dirty="0" smtClean="0"/>
              <a:t>Independent revision spreadsheet available:</a:t>
            </a:r>
          </a:p>
          <a:p>
            <a:r>
              <a:rPr lang="en-GB" dirty="0">
                <a:hlinkClick r:id="rId2"/>
              </a:rPr>
              <a:t>https://docs.google.com/spreadsheets/d/e/2PACX-1vSAj7ifY5bqOWjXYOtcqnq4Skg_Irnu3P144eMq4ABjHj7ITH2TsBcl1zt2qMOXwbUVhUQZA4OCFSz_/</a:t>
            </a:r>
            <a:r>
              <a:rPr lang="en-GB" dirty="0" smtClean="0">
                <a:hlinkClick r:id="rId2"/>
              </a:rPr>
              <a:t>pubhtml</a:t>
            </a:r>
            <a:r>
              <a:rPr lang="en-GB" dirty="0" smtClean="0"/>
              <a:t> </a:t>
            </a:r>
          </a:p>
          <a:p>
            <a:r>
              <a:rPr lang="en-GB" dirty="0" smtClean="0"/>
              <a:t>Parents can mark child’s work using mark schemes attached on the spreadsheet too</a:t>
            </a:r>
          </a:p>
          <a:p>
            <a:r>
              <a:rPr lang="en-GB" dirty="0" smtClean="0"/>
              <a:t>Science teachers will demonstrate how to use spreadsheet to pupils in lessons </a:t>
            </a:r>
            <a:endParaRPr lang="en-GB" dirty="0"/>
          </a:p>
        </p:txBody>
      </p:sp>
    </p:spTree>
    <p:extLst>
      <p:ext uri="{BB962C8B-B14F-4D97-AF65-F5344CB8AC3E}">
        <p14:creationId xmlns:p14="http://schemas.microsoft.com/office/powerpoint/2010/main" val="475707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rotWithShape="1">
          <a:blip r:embed="rId2"/>
          <a:srcRect l="-96" t="9916" r="58096" b="34211"/>
          <a:stretch/>
        </p:blipFill>
        <p:spPr>
          <a:xfrm>
            <a:off x="513807" y="957943"/>
            <a:ext cx="7393576" cy="5532607"/>
          </a:xfrm>
          <a:prstGeom prst="rect">
            <a:avLst/>
          </a:prstGeom>
        </p:spPr>
      </p:pic>
    </p:spTree>
    <p:extLst>
      <p:ext uri="{BB962C8B-B14F-4D97-AF65-F5344CB8AC3E}">
        <p14:creationId xmlns:p14="http://schemas.microsoft.com/office/powerpoint/2010/main" val="2388724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130" y="667336"/>
            <a:ext cx="7447208" cy="1234727"/>
          </a:xfrm>
        </p:spPr>
        <p:txBody>
          <a:bodyPr>
            <a:normAutofit fontScale="90000"/>
          </a:bodyPr>
          <a:lstStyle/>
          <a:p>
            <a:pPr algn="ctr"/>
            <a:r>
              <a:rPr lang="en-GB" dirty="0" smtClean="0"/>
              <a:t>Careers Guidance at </a:t>
            </a:r>
            <a:r>
              <a:rPr lang="en-GB" dirty="0" err="1" smtClean="0"/>
              <a:t>Swakeleys</a:t>
            </a:r>
            <a:endParaRPr lang="en-GB" dirty="0"/>
          </a:p>
        </p:txBody>
      </p:sp>
      <p:sp>
        <p:nvSpPr>
          <p:cNvPr id="3" name="Subtitle 2"/>
          <p:cNvSpPr>
            <a:spLocks noGrp="1"/>
          </p:cNvSpPr>
          <p:nvPr>
            <p:ph type="subTitle" idx="1"/>
          </p:nvPr>
        </p:nvSpPr>
        <p:spPr>
          <a:xfrm>
            <a:off x="626130" y="2055905"/>
            <a:ext cx="7847310" cy="4379729"/>
          </a:xfrm>
        </p:spPr>
        <p:txBody>
          <a:bodyPr>
            <a:normAutofit/>
          </a:bodyPr>
          <a:lstStyle/>
          <a:p>
            <a:pPr marL="214313" indent="-214313" algn="l">
              <a:buFont typeface="Arial" panose="020B0604020202020204" pitchFamily="34" charset="0"/>
              <a:buChar char="•"/>
            </a:pPr>
            <a:r>
              <a:rPr lang="en-GB" dirty="0">
                <a:solidFill>
                  <a:schemeClr val="tx1"/>
                </a:solidFill>
              </a:rPr>
              <a:t>A Year 7 Careers google classroom page. </a:t>
            </a:r>
          </a:p>
          <a:p>
            <a:pPr marL="214313" indent="-214313" algn="l">
              <a:buFont typeface="Arial" panose="020B0604020202020204" pitchFamily="34" charset="0"/>
              <a:buChar char="•"/>
            </a:pPr>
            <a:r>
              <a:rPr lang="en-GB" dirty="0">
                <a:solidFill>
                  <a:schemeClr val="tx1"/>
                </a:solidFill>
              </a:rPr>
              <a:t>The classroom code is </a:t>
            </a:r>
            <a:r>
              <a:rPr lang="en-GB" b="1" dirty="0" err="1" smtClean="0">
                <a:solidFill>
                  <a:srgbClr val="FF0000"/>
                </a:solidFill>
              </a:rPr>
              <a:t>lpcuufk</a:t>
            </a:r>
            <a:r>
              <a:rPr lang="en-GB" b="1" dirty="0" smtClean="0">
                <a:solidFill>
                  <a:srgbClr val="FF0000"/>
                </a:solidFill>
              </a:rPr>
              <a:t> </a:t>
            </a:r>
            <a:r>
              <a:rPr lang="en-GB" dirty="0" smtClean="0">
                <a:solidFill>
                  <a:schemeClr val="tx1"/>
                </a:solidFill>
              </a:rPr>
              <a:t>which </a:t>
            </a:r>
            <a:r>
              <a:rPr lang="en-GB" dirty="0">
                <a:solidFill>
                  <a:schemeClr val="tx1"/>
                </a:solidFill>
              </a:rPr>
              <a:t>advertises opportunities – turn ON notifications! </a:t>
            </a:r>
          </a:p>
          <a:p>
            <a:pPr marL="214313" indent="-214313" algn="l">
              <a:buFont typeface="Arial" panose="020B0604020202020204" pitchFamily="34" charset="0"/>
              <a:buChar char="•"/>
            </a:pPr>
            <a:r>
              <a:rPr lang="en-GB" dirty="0">
                <a:solidFill>
                  <a:schemeClr val="tx1"/>
                </a:solidFill>
              </a:rPr>
              <a:t>Encourage ALL </a:t>
            </a:r>
            <a:r>
              <a:rPr lang="en-GB" dirty="0" smtClean="0">
                <a:solidFill>
                  <a:schemeClr val="tx1"/>
                </a:solidFill>
              </a:rPr>
              <a:t>students to </a:t>
            </a:r>
            <a:r>
              <a:rPr lang="en-GB" dirty="0">
                <a:solidFill>
                  <a:schemeClr val="tx1"/>
                </a:solidFill>
              </a:rPr>
              <a:t>make use of our independent careers advisor based in school </a:t>
            </a:r>
            <a:r>
              <a:rPr lang="en-GB" dirty="0" smtClean="0">
                <a:solidFill>
                  <a:schemeClr val="tx1"/>
                </a:solidFill>
              </a:rPr>
              <a:t>Tuesday - Thursday</a:t>
            </a:r>
            <a:r>
              <a:rPr lang="en-GB" dirty="0">
                <a:solidFill>
                  <a:schemeClr val="tx1"/>
                </a:solidFill>
              </a:rPr>
              <a:t>. Appointments are currently being prioritised for our Year 11 pupils</a:t>
            </a:r>
          </a:p>
          <a:p>
            <a:pPr marL="214313" indent="-214313" algn="l">
              <a:buFont typeface="Arial" panose="020B0604020202020204" pitchFamily="34" charset="0"/>
              <a:buChar char="•"/>
            </a:pPr>
            <a:r>
              <a:rPr lang="en-GB" dirty="0">
                <a:solidFill>
                  <a:schemeClr val="tx1"/>
                </a:solidFill>
              </a:rPr>
              <a:t>Regular careers newsletters which are shared via google classroom and emailed out</a:t>
            </a:r>
          </a:p>
          <a:p>
            <a:pPr marL="214313" indent="-214313" algn="l">
              <a:buFont typeface="Arial" panose="020B0604020202020204" pitchFamily="34" charset="0"/>
              <a:buChar char="•"/>
            </a:pPr>
            <a:r>
              <a:rPr lang="en-GB" sz="2700" dirty="0" err="1">
                <a:solidFill>
                  <a:srgbClr val="00B0F0"/>
                </a:solidFill>
              </a:rPr>
              <a:t>Unifrog</a:t>
            </a:r>
            <a:r>
              <a:rPr lang="en-GB" sz="2700" dirty="0">
                <a:solidFill>
                  <a:srgbClr val="00B0F0"/>
                </a:solidFill>
              </a:rPr>
              <a:t> – one stop careers guidance platform</a:t>
            </a:r>
          </a:p>
          <a:p>
            <a:pPr marL="214313" indent="-214313" algn="l">
              <a:buFont typeface="Arial" panose="020B0604020202020204" pitchFamily="34" charset="0"/>
              <a:buChar char="•"/>
            </a:pPr>
            <a:r>
              <a:rPr lang="en-GB" sz="2250" dirty="0">
                <a:solidFill>
                  <a:schemeClr val="tx1"/>
                </a:solidFill>
              </a:rPr>
              <a:t>All pupils will be sent a welcome email inviting them to use the </a:t>
            </a:r>
            <a:r>
              <a:rPr lang="en-GB" sz="2250" dirty="0" err="1">
                <a:solidFill>
                  <a:schemeClr val="tx1"/>
                </a:solidFill>
              </a:rPr>
              <a:t>Unifrog</a:t>
            </a:r>
            <a:r>
              <a:rPr lang="en-GB" sz="2250" dirty="0">
                <a:solidFill>
                  <a:schemeClr val="tx1"/>
                </a:solidFill>
              </a:rPr>
              <a:t> </a:t>
            </a:r>
            <a:r>
              <a:rPr lang="en-GB" sz="2250" dirty="0" err="1">
                <a:solidFill>
                  <a:schemeClr val="tx1"/>
                </a:solidFill>
              </a:rPr>
              <a:t>webite</a:t>
            </a:r>
            <a:r>
              <a:rPr lang="en-GB" sz="2250" dirty="0">
                <a:solidFill>
                  <a:schemeClr val="tx1"/>
                </a:solidFill>
              </a:rPr>
              <a:t>. </a:t>
            </a:r>
          </a:p>
          <a:p>
            <a:pPr marL="214313" indent="-214313" algn="l">
              <a:buFont typeface="Arial" panose="020B0604020202020204" pitchFamily="34" charset="0"/>
              <a:buChar char="•"/>
            </a:pPr>
            <a:endParaRPr lang="en-GB" sz="2700" dirty="0">
              <a:solidFill>
                <a:srgbClr val="00B0F0"/>
              </a:solidFill>
            </a:endParaRPr>
          </a:p>
        </p:txBody>
      </p:sp>
      <p:sp>
        <p:nvSpPr>
          <p:cNvPr id="5" name="Rectangle 2"/>
          <p:cNvSpPr>
            <a:spLocks noChangeArrowheads="1"/>
          </p:cNvSpPr>
          <p:nvPr/>
        </p:nvSpPr>
        <p:spPr bwMode="auto">
          <a:xfrm>
            <a:off x="1" y="718751"/>
            <a:ext cx="1385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endParaRPr lang="en-US" altLang="en-US" sz="1350" dirty="0"/>
          </a:p>
        </p:txBody>
      </p:sp>
    </p:spTree>
    <p:extLst>
      <p:ext uri="{BB962C8B-B14F-4D97-AF65-F5344CB8AC3E}">
        <p14:creationId xmlns:p14="http://schemas.microsoft.com/office/powerpoint/2010/main" val="709507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1214438" y="1000124"/>
            <a:ext cx="6286500" cy="52371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6000" dirty="0">
              <a:latin typeface="Comic Sans MS" pitchFamily="66" charset="0"/>
            </a:endParaRPr>
          </a:p>
        </p:txBody>
      </p:sp>
      <p:sp>
        <p:nvSpPr>
          <p:cNvPr id="5" name="Oval 4"/>
          <p:cNvSpPr/>
          <p:nvPr/>
        </p:nvSpPr>
        <p:spPr>
          <a:xfrm>
            <a:off x="2821781" y="690122"/>
            <a:ext cx="3071813" cy="1000125"/>
          </a:xfrm>
          <a:prstGeom prst="ellips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4000" dirty="0">
                <a:solidFill>
                  <a:schemeClr val="tx1"/>
                </a:solidFill>
                <a:latin typeface="Gill Sans MT" panose="020B0502020104020203" pitchFamily="34" charset="0"/>
              </a:rPr>
              <a:t>Student</a:t>
            </a:r>
          </a:p>
        </p:txBody>
      </p:sp>
      <p:sp>
        <p:nvSpPr>
          <p:cNvPr id="2" name="TextBox 1"/>
          <p:cNvSpPr txBox="1"/>
          <p:nvPr/>
        </p:nvSpPr>
        <p:spPr>
          <a:xfrm>
            <a:off x="2987824" y="3472756"/>
            <a:ext cx="3168352" cy="923330"/>
          </a:xfrm>
          <a:prstGeom prst="rect">
            <a:avLst/>
          </a:prstGeom>
          <a:noFill/>
        </p:spPr>
        <p:txBody>
          <a:bodyPr wrap="square" rtlCol="0">
            <a:spAutoFit/>
          </a:bodyPr>
          <a:lstStyle/>
          <a:p>
            <a:r>
              <a:rPr lang="en-GB" sz="5400" b="1" dirty="0" smtClean="0">
                <a:solidFill>
                  <a:schemeClr val="bg1"/>
                </a:solidFill>
                <a:latin typeface="Gill Sans MT" panose="020B0502020104020203" pitchFamily="34" charset="0"/>
              </a:rPr>
              <a:t>Success</a:t>
            </a:r>
            <a:endParaRPr lang="en-GB" sz="3200" b="1" dirty="0">
              <a:solidFill>
                <a:schemeClr val="bg1"/>
              </a:solidFill>
              <a:latin typeface="Gill Sans MT" panose="020B0502020104020203" pitchFamily="34" charset="0"/>
            </a:endParaRPr>
          </a:p>
        </p:txBody>
      </p:sp>
      <p:sp>
        <p:nvSpPr>
          <p:cNvPr id="9" name="Oval 8"/>
          <p:cNvSpPr/>
          <p:nvPr/>
        </p:nvSpPr>
        <p:spPr>
          <a:xfrm>
            <a:off x="476295" y="5373216"/>
            <a:ext cx="2511529" cy="1000125"/>
          </a:xfrm>
          <a:prstGeom prst="ellips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4000" dirty="0" smtClean="0">
                <a:solidFill>
                  <a:schemeClr val="tx1"/>
                </a:solidFill>
                <a:latin typeface="Gill Sans MT" panose="020B0502020104020203" pitchFamily="34" charset="0"/>
              </a:rPr>
              <a:t>Parents</a:t>
            </a:r>
            <a:endParaRPr lang="en-GB" sz="4000" dirty="0">
              <a:solidFill>
                <a:schemeClr val="tx1"/>
              </a:solidFill>
              <a:latin typeface="Gill Sans MT" panose="020B0502020104020203" pitchFamily="34" charset="0"/>
            </a:endParaRPr>
          </a:p>
        </p:txBody>
      </p:sp>
      <p:sp>
        <p:nvSpPr>
          <p:cNvPr id="10" name="Oval 9"/>
          <p:cNvSpPr/>
          <p:nvPr/>
        </p:nvSpPr>
        <p:spPr>
          <a:xfrm>
            <a:off x="5791239" y="5305201"/>
            <a:ext cx="2592288" cy="1000125"/>
          </a:xfrm>
          <a:prstGeom prst="ellips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4000" dirty="0" smtClean="0">
                <a:solidFill>
                  <a:schemeClr val="tx1"/>
                </a:solidFill>
                <a:latin typeface="Gill Sans MT" panose="020B0502020104020203" pitchFamily="34" charset="0"/>
              </a:rPr>
              <a:t>School</a:t>
            </a:r>
            <a:endParaRPr lang="en-GB" sz="4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378359793"/>
      </p:ext>
    </p:extLst>
  </p:cSld>
  <p:clrMapOvr>
    <a:masterClrMapping/>
  </p:clrMapOvr>
  <mc:AlternateContent xmlns:mc="http://schemas.openxmlformats.org/markup-compatibility/2006" xmlns:p14="http://schemas.microsoft.com/office/powerpoint/2010/main">
    <mc:Choice Requires="p14">
      <p:transition spd="slow" p14:dur="2000" advTm="25544"/>
    </mc:Choice>
    <mc:Fallback xmlns="">
      <p:transition spd="slow" advTm="25544"/>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200" name="Google Shape;1200;p150"/>
          <p:cNvSpPr txBox="1"/>
          <p:nvPr/>
        </p:nvSpPr>
        <p:spPr>
          <a:xfrm>
            <a:off x="3584610" y="1235591"/>
            <a:ext cx="2593312" cy="302475"/>
          </a:xfrm>
          <a:prstGeom prst="rect">
            <a:avLst/>
          </a:prstGeom>
          <a:noFill/>
          <a:ln>
            <a:noFill/>
          </a:ln>
        </p:spPr>
        <p:txBody>
          <a:bodyPr spcFirstLastPara="1" wrap="square" lIns="68569" tIns="34275" rIns="68569" bIns="34275" anchor="b" anchorCtr="0">
            <a:noAutofit/>
          </a:bodyPr>
          <a:lstStyle/>
          <a:p>
            <a:pPr algn="ctr">
              <a:lnSpc>
                <a:spcPct val="80000"/>
              </a:lnSpc>
              <a:buClr>
                <a:srgbClr val="595959"/>
              </a:buClr>
              <a:buSzPts val="2590"/>
            </a:pPr>
            <a:endParaRPr sz="1050" dirty="0"/>
          </a:p>
        </p:txBody>
      </p:sp>
      <p:sp>
        <p:nvSpPr>
          <p:cNvPr id="49" name="TextBox 48">
            <a:extLst>
              <a:ext uri="{FF2B5EF4-FFF2-40B4-BE49-F238E27FC236}">
                <a16:creationId xmlns:a16="http://schemas.microsoft.com/office/drawing/2014/main" xmlns="" id="{A9293C6A-ED04-4390-AE71-ED9D5E03A9D7}"/>
              </a:ext>
            </a:extLst>
          </p:cNvPr>
          <p:cNvSpPr txBox="1"/>
          <p:nvPr/>
        </p:nvSpPr>
        <p:spPr>
          <a:xfrm>
            <a:off x="134471" y="1179980"/>
            <a:ext cx="8807824" cy="461665"/>
          </a:xfrm>
          <a:prstGeom prst="rect">
            <a:avLst/>
          </a:prstGeom>
          <a:noFill/>
        </p:spPr>
        <p:txBody>
          <a:bodyPr wrap="square" rtlCol="0">
            <a:spAutoFit/>
          </a:bodyPr>
          <a:lstStyle/>
          <a:p>
            <a:r>
              <a:rPr lang="en-GB" sz="2400" b="1" dirty="0">
                <a:solidFill>
                  <a:srgbClr val="4BC7C8"/>
                </a:solidFill>
                <a:latin typeface="Open Sans" panose="020B0606030504020204"/>
              </a:rPr>
              <a:t>The </a:t>
            </a:r>
            <a:r>
              <a:rPr lang="en-GB" sz="2400" b="1" dirty="0" err="1">
                <a:solidFill>
                  <a:srgbClr val="4BC7C8"/>
                </a:solidFill>
                <a:latin typeface="Open Sans" panose="020B0606030504020204"/>
              </a:rPr>
              <a:t>Unifrog</a:t>
            </a:r>
            <a:r>
              <a:rPr lang="en-GB" sz="2400" b="1" dirty="0">
                <a:solidFill>
                  <a:srgbClr val="4BC7C8"/>
                </a:solidFill>
                <a:latin typeface="Open Sans" panose="020B0606030504020204"/>
              </a:rPr>
              <a:t> tools</a:t>
            </a:r>
          </a:p>
        </p:txBody>
      </p:sp>
      <p:grpSp>
        <p:nvGrpSpPr>
          <p:cNvPr id="7" name="Group 6">
            <a:extLst>
              <a:ext uri="{FF2B5EF4-FFF2-40B4-BE49-F238E27FC236}">
                <a16:creationId xmlns:a16="http://schemas.microsoft.com/office/drawing/2014/main" xmlns="" id="{1A6B0029-F412-4EEE-A4FE-BD78618AB061}"/>
              </a:ext>
            </a:extLst>
          </p:cNvPr>
          <p:cNvGrpSpPr/>
          <p:nvPr/>
        </p:nvGrpSpPr>
        <p:grpSpPr>
          <a:xfrm>
            <a:off x="112515" y="1857979"/>
            <a:ext cx="8918971" cy="3304241"/>
            <a:chOff x="179294" y="1013673"/>
            <a:chExt cx="11891961" cy="4405654"/>
          </a:xfrm>
        </p:grpSpPr>
        <p:grpSp>
          <p:nvGrpSpPr>
            <p:cNvPr id="3" name="Group 2">
              <a:extLst>
                <a:ext uri="{FF2B5EF4-FFF2-40B4-BE49-F238E27FC236}">
                  <a16:creationId xmlns:a16="http://schemas.microsoft.com/office/drawing/2014/main" xmlns="" id="{079AC244-C873-4603-B6D4-4D496443F948}"/>
                </a:ext>
              </a:extLst>
            </p:cNvPr>
            <p:cNvGrpSpPr/>
            <p:nvPr/>
          </p:nvGrpSpPr>
          <p:grpSpPr>
            <a:xfrm>
              <a:off x="2574823" y="1013673"/>
              <a:ext cx="2299082" cy="1515530"/>
              <a:chOff x="2607132" y="1013674"/>
              <a:chExt cx="2299082" cy="1515530"/>
            </a:xfrm>
          </p:grpSpPr>
          <p:sp>
            <p:nvSpPr>
              <p:cNvPr id="39" name="TextBox 38">
                <a:extLst>
                  <a:ext uri="{FF2B5EF4-FFF2-40B4-BE49-F238E27FC236}">
                    <a16:creationId xmlns:a16="http://schemas.microsoft.com/office/drawing/2014/main" xmlns="" id="{4DC8B3AF-0207-493A-B5D3-1644E786329C}"/>
                  </a:ext>
                </a:extLst>
              </p:cNvPr>
              <p:cNvSpPr txBox="1"/>
              <p:nvPr/>
            </p:nvSpPr>
            <p:spPr>
              <a:xfrm>
                <a:off x="2858972" y="1013674"/>
                <a:ext cx="1799451" cy="307776"/>
              </a:xfrm>
              <a:prstGeom prst="rect">
                <a:avLst/>
              </a:prstGeom>
              <a:noFill/>
            </p:spPr>
            <p:txBody>
              <a:bodyPr wrap="square" rtlCol="0">
                <a:spAutoFit/>
              </a:bodyPr>
              <a:lstStyle/>
              <a:p>
                <a:pPr algn="ctr" defTabSz="685800">
                  <a:buClrTx/>
                  <a:defRPr/>
                </a:pPr>
                <a:r>
                  <a:rPr lang="en-GB" sz="90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Recording what you’ve done</a:t>
                </a:r>
              </a:p>
            </p:txBody>
          </p:sp>
          <p:sp>
            <p:nvSpPr>
              <p:cNvPr id="54" name="Google Shape;121;p16">
                <a:hlinkClick r:id="" action="ppaction://noaction"/>
                <a:extLst>
                  <a:ext uri="{FF2B5EF4-FFF2-40B4-BE49-F238E27FC236}">
                    <a16:creationId xmlns:a16="http://schemas.microsoft.com/office/drawing/2014/main" xmlns="" id="{37ADB80C-D16C-4E1C-8230-417730A45A85}"/>
                  </a:ext>
                </a:extLst>
              </p:cNvPr>
              <p:cNvSpPr txBox="1"/>
              <p:nvPr/>
            </p:nvSpPr>
            <p:spPr>
              <a:xfrm>
                <a:off x="2611181" y="1528330"/>
                <a:ext cx="2295033" cy="301598"/>
              </a:xfrm>
              <a:prstGeom prst="rect">
                <a:avLst/>
              </a:prstGeom>
              <a:solidFill>
                <a:srgbClr val="E660A6"/>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Activities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Google Shape;123;p16">
                <a:hlinkClick r:id="" action="ppaction://noaction"/>
                <a:extLst>
                  <a:ext uri="{FF2B5EF4-FFF2-40B4-BE49-F238E27FC236}">
                    <a16:creationId xmlns:a16="http://schemas.microsoft.com/office/drawing/2014/main" xmlns="" id="{12EA38E4-E7B1-4D7E-A43D-DE3EB89F0616}"/>
                  </a:ext>
                </a:extLst>
              </p:cNvPr>
              <p:cNvSpPr txBox="1"/>
              <p:nvPr/>
            </p:nvSpPr>
            <p:spPr>
              <a:xfrm>
                <a:off x="2611181" y="1873919"/>
                <a:ext cx="2295033" cy="301598"/>
              </a:xfrm>
              <a:prstGeom prst="rect">
                <a:avLst/>
              </a:prstGeom>
              <a:solidFill>
                <a:srgbClr val="9B59B6"/>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Competencies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Google Shape;122;p16">
                <a:hlinkClick r:id="" action="ppaction://noaction"/>
                <a:extLst>
                  <a:ext uri="{FF2B5EF4-FFF2-40B4-BE49-F238E27FC236}">
                    <a16:creationId xmlns:a16="http://schemas.microsoft.com/office/drawing/2014/main" xmlns="" id="{93C40D75-084F-4ADC-B178-5DF48F364DD4}"/>
                  </a:ext>
                </a:extLst>
              </p:cNvPr>
              <p:cNvSpPr txBox="1"/>
              <p:nvPr/>
            </p:nvSpPr>
            <p:spPr>
              <a:xfrm>
                <a:off x="2607132" y="2227606"/>
                <a:ext cx="2295033" cy="301598"/>
              </a:xfrm>
              <a:prstGeom prst="rect">
                <a:avLst/>
              </a:prstGeom>
              <a:solidFill>
                <a:srgbClr val="5659D8"/>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Interactions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xmlns="" id="{E1CDCC18-E3F5-45B7-9677-23FEA6C46272}"/>
                </a:ext>
              </a:extLst>
            </p:cNvPr>
            <p:cNvGrpSpPr/>
            <p:nvPr/>
          </p:nvGrpSpPr>
          <p:grpSpPr>
            <a:xfrm>
              <a:off x="9775412" y="1147157"/>
              <a:ext cx="2295843" cy="1377844"/>
              <a:chOff x="9775412" y="1147157"/>
              <a:chExt cx="2295843" cy="1377844"/>
            </a:xfrm>
          </p:grpSpPr>
          <p:sp>
            <p:nvSpPr>
              <p:cNvPr id="42" name="TextBox 41">
                <a:extLst>
                  <a:ext uri="{FF2B5EF4-FFF2-40B4-BE49-F238E27FC236}">
                    <a16:creationId xmlns:a16="http://schemas.microsoft.com/office/drawing/2014/main" xmlns="" id="{E0E13CDF-B55F-4965-974C-8432037EA888}"/>
                  </a:ext>
                </a:extLst>
              </p:cNvPr>
              <p:cNvSpPr txBox="1"/>
              <p:nvPr/>
            </p:nvSpPr>
            <p:spPr>
              <a:xfrm>
                <a:off x="9925411" y="1147157"/>
                <a:ext cx="1996655" cy="307776"/>
              </a:xfrm>
              <a:prstGeom prst="rect">
                <a:avLst/>
              </a:prstGeom>
              <a:noFill/>
            </p:spPr>
            <p:txBody>
              <a:bodyPr wrap="square" rtlCol="0">
                <a:spAutoFit/>
              </a:bodyPr>
              <a:lstStyle/>
              <a:p>
                <a:pPr algn="ctr" defTabSz="685800">
                  <a:buClrTx/>
                  <a:defRPr/>
                </a:pPr>
                <a:r>
                  <a:rPr lang="en-GB" sz="90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Making applications</a:t>
                </a:r>
              </a:p>
            </p:txBody>
          </p:sp>
          <p:sp>
            <p:nvSpPr>
              <p:cNvPr id="68" name="Google Shape;168;p19">
                <a:hlinkClick r:id="" action="ppaction://noaction"/>
                <a:extLst>
                  <a:ext uri="{FF2B5EF4-FFF2-40B4-BE49-F238E27FC236}">
                    <a16:creationId xmlns:a16="http://schemas.microsoft.com/office/drawing/2014/main" xmlns="" id="{EED33F42-80F7-4018-B6DF-C87AF682CFD6}"/>
                  </a:ext>
                </a:extLst>
              </p:cNvPr>
              <p:cNvSpPr txBox="1"/>
              <p:nvPr/>
            </p:nvSpPr>
            <p:spPr>
              <a:xfrm>
                <a:off x="9776222" y="1528330"/>
                <a:ext cx="2295033" cy="301598"/>
              </a:xfrm>
              <a:prstGeom prst="rect">
                <a:avLst/>
              </a:prstGeom>
              <a:solidFill>
                <a:srgbClr val="D04744"/>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Post 18 Intentions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Google Shape;169;p19">
                <a:hlinkClick r:id="" action="ppaction://noaction"/>
                <a:extLst>
                  <a:ext uri="{FF2B5EF4-FFF2-40B4-BE49-F238E27FC236}">
                    <a16:creationId xmlns:a16="http://schemas.microsoft.com/office/drawing/2014/main" xmlns="" id="{A91E3624-A56E-4FB1-BFE8-34ED82C74EF9}"/>
                  </a:ext>
                </a:extLst>
              </p:cNvPr>
              <p:cNvSpPr txBox="1"/>
              <p:nvPr/>
            </p:nvSpPr>
            <p:spPr>
              <a:xfrm>
                <a:off x="9775412" y="2223403"/>
                <a:ext cx="2295033" cy="301598"/>
              </a:xfrm>
              <a:prstGeom prst="rect">
                <a:avLst/>
              </a:prstGeom>
              <a:solidFill>
                <a:srgbClr val="E84C51"/>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Applications list </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Google Shape;171;p19">
                <a:hlinkClick r:id="" action="ppaction://noaction"/>
                <a:extLst>
                  <a:ext uri="{FF2B5EF4-FFF2-40B4-BE49-F238E27FC236}">
                    <a16:creationId xmlns:a16="http://schemas.microsoft.com/office/drawing/2014/main" xmlns="" id="{A38A6051-18BF-4915-B997-AF512E78889B}"/>
                  </a:ext>
                </a:extLst>
              </p:cNvPr>
              <p:cNvSpPr txBox="1"/>
              <p:nvPr/>
            </p:nvSpPr>
            <p:spPr>
              <a:xfrm>
                <a:off x="9775412" y="1873919"/>
                <a:ext cx="2295033" cy="301598"/>
              </a:xfrm>
              <a:prstGeom prst="rect">
                <a:avLst/>
              </a:prstGeom>
              <a:solidFill>
                <a:srgbClr val="D652B3"/>
              </a:solidFill>
              <a:ln>
                <a:noFill/>
              </a:ln>
            </p:spPr>
            <p:txBody>
              <a:bodyPr spcFirstLastPara="1" wrap="square" lIns="68569" tIns="34275" rIns="68569" bIns="34275" numCol="1" anchor="t" anchorCtr="0">
                <a:noAutofit/>
              </a:bodyPr>
              <a:lstStyle/>
              <a:p>
                <a:pPr defTabSz="685800">
                  <a:buClrTx/>
                  <a:defRPr/>
                </a:pPr>
                <a:r>
                  <a:rPr lang="en-GB" sz="900" kern="120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Locker</a:t>
                </a:r>
                <a:endParaRPr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xmlns="" id="{742DEED4-6011-4A99-B6F0-08E01DF99104}"/>
                </a:ext>
              </a:extLst>
            </p:cNvPr>
            <p:cNvGrpSpPr/>
            <p:nvPr/>
          </p:nvGrpSpPr>
          <p:grpSpPr>
            <a:xfrm>
              <a:off x="4962214" y="1013673"/>
              <a:ext cx="2313123" cy="4405654"/>
              <a:chOff x="4962214" y="1013673"/>
              <a:chExt cx="2313123" cy="4405654"/>
            </a:xfrm>
          </p:grpSpPr>
          <p:sp>
            <p:nvSpPr>
              <p:cNvPr id="40" name="TextBox 39">
                <a:extLst>
                  <a:ext uri="{FF2B5EF4-FFF2-40B4-BE49-F238E27FC236}">
                    <a16:creationId xmlns:a16="http://schemas.microsoft.com/office/drawing/2014/main" xmlns="" id="{570F4D65-1243-4E97-92EC-28A51A3DDF74}"/>
                  </a:ext>
                </a:extLst>
              </p:cNvPr>
              <p:cNvSpPr txBox="1"/>
              <p:nvPr/>
            </p:nvSpPr>
            <p:spPr>
              <a:xfrm>
                <a:off x="5377990" y="1013673"/>
                <a:ext cx="1498346" cy="492443"/>
              </a:xfrm>
              <a:prstGeom prst="rect">
                <a:avLst/>
              </a:prstGeom>
              <a:noFill/>
            </p:spPr>
            <p:txBody>
              <a:bodyPr wrap="square" rtlCol="0">
                <a:spAutoFit/>
              </a:bodyPr>
              <a:lstStyle/>
              <a:p>
                <a:pPr algn="ctr" defTabSz="685800">
                  <a:buClrTx/>
                  <a:defRPr/>
                </a:pPr>
                <a:r>
                  <a:rPr lang="en-GB" sz="90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Searching for opportunities</a:t>
                </a:r>
              </a:p>
            </p:txBody>
          </p:sp>
          <p:sp>
            <p:nvSpPr>
              <p:cNvPr id="57" name="Google Shape;135;p17">
                <a:hlinkClick r:id="" action="ppaction://noaction"/>
                <a:extLst>
                  <a:ext uri="{FF2B5EF4-FFF2-40B4-BE49-F238E27FC236}">
                    <a16:creationId xmlns:a16="http://schemas.microsoft.com/office/drawing/2014/main" xmlns="" id="{C6F093D0-FC69-4EF9-AA03-11CD02A981DF}"/>
                  </a:ext>
                </a:extLst>
              </p:cNvPr>
              <p:cNvSpPr txBox="1"/>
              <p:nvPr/>
            </p:nvSpPr>
            <p:spPr>
              <a:xfrm>
                <a:off x="4962217" y="2939087"/>
                <a:ext cx="2296349" cy="301598"/>
              </a:xfrm>
              <a:prstGeom prst="rect">
                <a:avLst/>
              </a:prstGeom>
              <a:solidFill>
                <a:srgbClr val="F90505"/>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Canadian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8" name="Google Shape;137;p17">
                <a:hlinkClick r:id="" action="ppaction://noaction"/>
                <a:extLst>
                  <a:ext uri="{FF2B5EF4-FFF2-40B4-BE49-F238E27FC236}">
                    <a16:creationId xmlns:a16="http://schemas.microsoft.com/office/drawing/2014/main" xmlns="" id="{94E43BFD-E4CF-40F0-9D43-FA4828C3D102}"/>
                  </a:ext>
                </a:extLst>
              </p:cNvPr>
              <p:cNvSpPr txBox="1"/>
              <p:nvPr/>
            </p:nvSpPr>
            <p:spPr>
              <a:xfrm>
                <a:off x="4978988" y="2580840"/>
                <a:ext cx="2296349" cy="301598"/>
              </a:xfrm>
              <a:prstGeom prst="rect">
                <a:avLst/>
              </a:prstGeom>
              <a:solidFill>
                <a:srgbClr val="007EFA"/>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Oxbridge</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Google Shape;139;p17">
                <a:hlinkClick r:id="" action="ppaction://noaction"/>
                <a:extLst>
                  <a:ext uri="{FF2B5EF4-FFF2-40B4-BE49-F238E27FC236}">
                    <a16:creationId xmlns:a16="http://schemas.microsoft.com/office/drawing/2014/main" xmlns="" id="{2A57B561-56D3-4A2B-9B56-A6DC9336AA9C}"/>
                  </a:ext>
                </a:extLst>
              </p:cNvPr>
              <p:cNvSpPr txBox="1"/>
              <p:nvPr/>
            </p:nvSpPr>
            <p:spPr>
              <a:xfrm>
                <a:off x="4978988" y="2228193"/>
                <a:ext cx="2296349" cy="301598"/>
              </a:xfrm>
              <a:prstGeom prst="rect">
                <a:avLst/>
              </a:prstGeom>
              <a:solidFill>
                <a:srgbClr val="6815AD"/>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European universities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Google Shape;141;p17">
                <a:hlinkClick r:id="" action="ppaction://noaction"/>
                <a:extLst>
                  <a:ext uri="{FF2B5EF4-FFF2-40B4-BE49-F238E27FC236}">
                    <a16:creationId xmlns:a16="http://schemas.microsoft.com/office/drawing/2014/main" xmlns="" id="{0215B6D9-4CCE-446A-BED1-3B33CD968B97}"/>
                  </a:ext>
                </a:extLst>
              </p:cNvPr>
              <p:cNvSpPr txBox="1"/>
              <p:nvPr/>
            </p:nvSpPr>
            <p:spPr>
              <a:xfrm>
                <a:off x="4978988" y="1878277"/>
                <a:ext cx="2296349" cy="301598"/>
              </a:xfrm>
              <a:prstGeom prst="rect">
                <a:avLst/>
              </a:prstGeom>
              <a:solidFill>
                <a:srgbClr val="2E65B6"/>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US universities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Google Shape;142;p17">
                <a:hlinkClick r:id="" action="ppaction://noaction"/>
                <a:extLst>
                  <a:ext uri="{FF2B5EF4-FFF2-40B4-BE49-F238E27FC236}">
                    <a16:creationId xmlns:a16="http://schemas.microsoft.com/office/drawing/2014/main" xmlns="" id="{C1D81C07-A0A7-4D1B-859D-3D1BF73E0A07}"/>
                  </a:ext>
                </a:extLst>
              </p:cNvPr>
              <p:cNvSpPr txBox="1"/>
              <p:nvPr/>
            </p:nvSpPr>
            <p:spPr>
              <a:xfrm>
                <a:off x="4978988" y="1528330"/>
                <a:ext cx="2296349" cy="301598"/>
              </a:xfrm>
              <a:prstGeom prst="rect">
                <a:avLst/>
              </a:prstGeom>
              <a:solidFill>
                <a:srgbClr val="C00000"/>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UK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62" name="Google Shape;135;p17">
                <a:hlinkClick r:id="" action="ppaction://noaction"/>
                <a:extLst>
                  <a:ext uri="{FF2B5EF4-FFF2-40B4-BE49-F238E27FC236}">
                    <a16:creationId xmlns:a16="http://schemas.microsoft.com/office/drawing/2014/main" xmlns="" id="{2B27AB77-74F7-4A55-9268-EC86C2E30E2E}"/>
                  </a:ext>
                </a:extLst>
              </p:cNvPr>
              <p:cNvSpPr txBox="1"/>
              <p:nvPr/>
            </p:nvSpPr>
            <p:spPr>
              <a:xfrm>
                <a:off x="4962216" y="3295135"/>
                <a:ext cx="2296349" cy="301598"/>
              </a:xfrm>
              <a:prstGeom prst="rect">
                <a:avLst/>
              </a:prstGeom>
              <a:solidFill>
                <a:srgbClr val="16DD36"/>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Asian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63" name="Google Shape;135;p17">
                <a:hlinkClick r:id="" action="ppaction://noaction"/>
                <a:extLst>
                  <a:ext uri="{FF2B5EF4-FFF2-40B4-BE49-F238E27FC236}">
                    <a16:creationId xmlns:a16="http://schemas.microsoft.com/office/drawing/2014/main" xmlns="" id="{937FD2F0-C78D-46DB-B141-A184FF124D8D}"/>
                  </a:ext>
                </a:extLst>
              </p:cNvPr>
              <p:cNvSpPr txBox="1"/>
              <p:nvPr/>
            </p:nvSpPr>
            <p:spPr>
              <a:xfrm>
                <a:off x="4962216" y="3657162"/>
                <a:ext cx="2296349" cy="301598"/>
              </a:xfrm>
              <a:prstGeom prst="rect">
                <a:avLst/>
              </a:prstGeom>
              <a:solidFill>
                <a:srgbClr val="3C85C2"/>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Australasian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1" name="Google Shape;135;p17">
                <a:hlinkClick r:id="" action="ppaction://noaction"/>
                <a:extLst>
                  <a:ext uri="{FF2B5EF4-FFF2-40B4-BE49-F238E27FC236}">
                    <a16:creationId xmlns:a16="http://schemas.microsoft.com/office/drawing/2014/main" xmlns="" id="{BB299C85-A87A-4A6D-ABB0-BA4DC93C7F95}"/>
                  </a:ext>
                </a:extLst>
              </p:cNvPr>
              <p:cNvSpPr txBox="1"/>
              <p:nvPr/>
            </p:nvSpPr>
            <p:spPr>
              <a:xfrm>
                <a:off x="4962214" y="4752071"/>
                <a:ext cx="2296349" cy="301598"/>
              </a:xfrm>
              <a:prstGeom prst="rect">
                <a:avLst/>
              </a:prstGeom>
              <a:solidFill>
                <a:srgbClr val="B54F0D"/>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Special Opportunities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8" name="Google Shape;135;p17">
                <a:hlinkClick r:id="" action="ppaction://noaction"/>
                <a:extLst>
                  <a:ext uri="{FF2B5EF4-FFF2-40B4-BE49-F238E27FC236}">
                    <a16:creationId xmlns:a16="http://schemas.microsoft.com/office/drawing/2014/main" xmlns="" id="{26BBF704-1B29-4CBE-9932-A523B65AA524}"/>
                  </a:ext>
                </a:extLst>
              </p:cNvPr>
              <p:cNvSpPr txBox="1"/>
              <p:nvPr/>
            </p:nvSpPr>
            <p:spPr>
              <a:xfrm>
                <a:off x="4962215" y="4019189"/>
                <a:ext cx="2296349" cy="301598"/>
              </a:xfrm>
              <a:prstGeom prst="rect">
                <a:avLst/>
              </a:prstGeom>
              <a:solidFill>
                <a:srgbClr val="755B99"/>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ME and African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9" name="Google Shape;135;p17">
                <a:hlinkClick r:id="" action="ppaction://noaction"/>
                <a:extLst>
                  <a:ext uri="{FF2B5EF4-FFF2-40B4-BE49-F238E27FC236}">
                    <a16:creationId xmlns:a16="http://schemas.microsoft.com/office/drawing/2014/main" xmlns="" id="{3530C09C-76C2-4FD4-812F-0A07C5DD257B}"/>
                  </a:ext>
                </a:extLst>
              </p:cNvPr>
              <p:cNvSpPr txBox="1"/>
              <p:nvPr/>
            </p:nvSpPr>
            <p:spPr>
              <a:xfrm>
                <a:off x="4962214" y="4386413"/>
                <a:ext cx="2296349" cy="301598"/>
              </a:xfrm>
              <a:prstGeom prst="rect">
                <a:avLst/>
              </a:prstGeom>
              <a:solidFill>
                <a:srgbClr val="346535"/>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Irish universities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0" name="Google Shape;135;p17">
                <a:hlinkClick r:id="" action="ppaction://noaction"/>
                <a:extLst>
                  <a:ext uri="{FF2B5EF4-FFF2-40B4-BE49-F238E27FC236}">
                    <a16:creationId xmlns:a16="http://schemas.microsoft.com/office/drawing/2014/main" xmlns="" id="{4799A965-5B3D-473A-8BA9-6676FDB47138}"/>
                  </a:ext>
                </a:extLst>
              </p:cNvPr>
              <p:cNvSpPr txBox="1"/>
              <p:nvPr/>
            </p:nvSpPr>
            <p:spPr>
              <a:xfrm>
                <a:off x="4962214" y="5117729"/>
                <a:ext cx="2296349" cy="301598"/>
              </a:xfrm>
              <a:prstGeom prst="rect">
                <a:avLst/>
              </a:prstGeom>
              <a:solidFill>
                <a:srgbClr val="0B434A"/>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Events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grpSp>
          <p:nvGrpSpPr>
            <p:cNvPr id="5" name="Group 4">
              <a:extLst>
                <a:ext uri="{FF2B5EF4-FFF2-40B4-BE49-F238E27FC236}">
                  <a16:creationId xmlns:a16="http://schemas.microsoft.com/office/drawing/2014/main" xmlns="" id="{2E2842F8-7711-47BA-9B66-8ABCAB4559D5}"/>
                </a:ext>
              </a:extLst>
            </p:cNvPr>
            <p:cNvGrpSpPr/>
            <p:nvPr/>
          </p:nvGrpSpPr>
          <p:grpSpPr>
            <a:xfrm>
              <a:off x="7367696" y="1013673"/>
              <a:ext cx="2295033" cy="3282037"/>
              <a:chOff x="7352952" y="1013673"/>
              <a:chExt cx="2295033" cy="3282037"/>
            </a:xfrm>
          </p:grpSpPr>
          <p:sp>
            <p:nvSpPr>
              <p:cNvPr id="41" name="TextBox 40">
                <a:extLst>
                  <a:ext uri="{FF2B5EF4-FFF2-40B4-BE49-F238E27FC236}">
                    <a16:creationId xmlns:a16="http://schemas.microsoft.com/office/drawing/2014/main" xmlns="" id="{EF982F5A-5DEF-4039-90A6-AF8AEC554C80}"/>
                  </a:ext>
                </a:extLst>
              </p:cNvPr>
              <p:cNvSpPr txBox="1"/>
              <p:nvPr/>
            </p:nvSpPr>
            <p:spPr>
              <a:xfrm>
                <a:off x="7592629" y="1013673"/>
                <a:ext cx="1815678" cy="492443"/>
              </a:xfrm>
              <a:prstGeom prst="rect">
                <a:avLst/>
              </a:prstGeom>
              <a:noFill/>
            </p:spPr>
            <p:txBody>
              <a:bodyPr wrap="square" rtlCol="0">
                <a:spAutoFit/>
              </a:bodyPr>
              <a:lstStyle/>
              <a:p>
                <a:pPr algn="ctr" defTabSz="685800">
                  <a:buClrTx/>
                  <a:defRPr/>
                </a:pPr>
                <a:r>
                  <a:rPr lang="en-GB" sz="90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Drafting application materials</a:t>
                </a:r>
              </a:p>
            </p:txBody>
          </p:sp>
          <p:sp>
            <p:nvSpPr>
              <p:cNvPr id="64" name="Google Shape;153;p18">
                <a:hlinkClick r:id="" action="ppaction://noaction"/>
                <a:extLst>
                  <a:ext uri="{FF2B5EF4-FFF2-40B4-BE49-F238E27FC236}">
                    <a16:creationId xmlns:a16="http://schemas.microsoft.com/office/drawing/2014/main" xmlns="" id="{7D255E8D-8C4E-4E6A-8A3F-AFB0BD3BB1B1}"/>
                  </a:ext>
                </a:extLst>
              </p:cNvPr>
              <p:cNvSpPr txBox="1"/>
              <p:nvPr/>
            </p:nvSpPr>
            <p:spPr>
              <a:xfrm>
                <a:off x="7352952" y="1881518"/>
                <a:ext cx="2295033" cy="301598"/>
              </a:xfrm>
              <a:prstGeom prst="rect">
                <a:avLst/>
              </a:prstGeom>
              <a:solidFill>
                <a:srgbClr val="9F8A42"/>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Classes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65" name="Google Shape;154;p18">
                <a:hlinkClick r:id="" action="ppaction://noaction"/>
                <a:extLst>
                  <a:ext uri="{FF2B5EF4-FFF2-40B4-BE49-F238E27FC236}">
                    <a16:creationId xmlns:a16="http://schemas.microsoft.com/office/drawing/2014/main" xmlns="" id="{E333B7E9-3CB8-492B-9376-4D94FDD6D195}"/>
                  </a:ext>
                </a:extLst>
              </p:cNvPr>
              <p:cNvSpPr txBox="1"/>
              <p:nvPr/>
            </p:nvSpPr>
            <p:spPr>
              <a:xfrm>
                <a:off x="7352952" y="1528330"/>
                <a:ext cx="2295033" cy="301598"/>
              </a:xfrm>
              <a:prstGeom prst="rect">
                <a:avLst/>
              </a:prstGeom>
              <a:solidFill>
                <a:srgbClr val="D95459"/>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UK Personal Statement</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Google Shape;155;p18">
                <a:hlinkClick r:id="" action="ppaction://noaction"/>
                <a:extLst>
                  <a:ext uri="{FF2B5EF4-FFF2-40B4-BE49-F238E27FC236}">
                    <a16:creationId xmlns:a16="http://schemas.microsoft.com/office/drawing/2014/main" xmlns="" id="{E5693787-77AB-40A8-B3D7-DE2B7291D472}"/>
                  </a:ext>
                </a:extLst>
              </p:cNvPr>
              <p:cNvSpPr txBox="1"/>
              <p:nvPr/>
            </p:nvSpPr>
            <p:spPr>
              <a:xfrm>
                <a:off x="7352952" y="2228193"/>
                <a:ext cx="2295033" cy="301598"/>
              </a:xfrm>
              <a:prstGeom prst="rect">
                <a:avLst/>
              </a:prstGeom>
              <a:solidFill>
                <a:srgbClr val="7030A0"/>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Subject References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Google Shape;156;p18">
                <a:hlinkClick r:id="" action="ppaction://noaction"/>
                <a:extLst>
                  <a:ext uri="{FF2B5EF4-FFF2-40B4-BE49-F238E27FC236}">
                    <a16:creationId xmlns:a16="http://schemas.microsoft.com/office/drawing/2014/main" xmlns="" id="{E6501FE2-1EEA-45D2-99A1-E685F46BFD23}"/>
                  </a:ext>
                </a:extLst>
              </p:cNvPr>
              <p:cNvSpPr txBox="1"/>
              <p:nvPr/>
            </p:nvSpPr>
            <p:spPr>
              <a:xfrm>
                <a:off x="7352952" y="2580840"/>
                <a:ext cx="2295033" cy="301598"/>
              </a:xfrm>
              <a:prstGeom prst="rect">
                <a:avLst/>
              </a:prstGeom>
              <a:solidFill>
                <a:srgbClr val="558465"/>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CV / Resumé</a:t>
                </a:r>
              </a:p>
            </p:txBody>
          </p:sp>
          <p:sp>
            <p:nvSpPr>
              <p:cNvPr id="81" name="Google Shape;153;p18">
                <a:hlinkClick r:id="" action="ppaction://noaction"/>
                <a:extLst>
                  <a:ext uri="{FF2B5EF4-FFF2-40B4-BE49-F238E27FC236}">
                    <a16:creationId xmlns:a16="http://schemas.microsoft.com/office/drawing/2014/main" xmlns="" id="{5BC68E76-9615-4780-90C0-1195A4A5FB18}"/>
                  </a:ext>
                </a:extLst>
              </p:cNvPr>
              <p:cNvSpPr txBox="1"/>
              <p:nvPr/>
            </p:nvSpPr>
            <p:spPr>
              <a:xfrm>
                <a:off x="7352952" y="3284208"/>
                <a:ext cx="2295033" cy="301598"/>
              </a:xfrm>
              <a:prstGeom prst="rect">
                <a:avLst/>
              </a:prstGeom>
              <a:solidFill>
                <a:srgbClr val="BE54D9"/>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Common App Essay</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2" name="Google Shape;154;p18">
                <a:hlinkClick r:id="" action="ppaction://noaction"/>
                <a:extLst>
                  <a:ext uri="{FF2B5EF4-FFF2-40B4-BE49-F238E27FC236}">
                    <a16:creationId xmlns:a16="http://schemas.microsoft.com/office/drawing/2014/main" xmlns="" id="{245EFC92-077C-495C-AA15-CAC00A289A39}"/>
                  </a:ext>
                </a:extLst>
              </p:cNvPr>
              <p:cNvSpPr txBox="1"/>
              <p:nvPr/>
            </p:nvSpPr>
            <p:spPr>
              <a:xfrm>
                <a:off x="7352952" y="2932524"/>
                <a:ext cx="2295033" cy="301598"/>
              </a:xfrm>
              <a:prstGeom prst="rect">
                <a:avLst/>
              </a:prstGeom>
              <a:solidFill>
                <a:srgbClr val="C6590F"/>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Writing tool</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Google Shape;155;p18">
                <a:hlinkClick r:id="" action="ppaction://noaction"/>
                <a:extLst>
                  <a:ext uri="{FF2B5EF4-FFF2-40B4-BE49-F238E27FC236}">
                    <a16:creationId xmlns:a16="http://schemas.microsoft.com/office/drawing/2014/main" xmlns="" id="{A341117C-B154-46CB-B9C6-BB36C8B6000F}"/>
                  </a:ext>
                </a:extLst>
              </p:cNvPr>
              <p:cNvSpPr txBox="1"/>
              <p:nvPr/>
            </p:nvSpPr>
            <p:spPr>
              <a:xfrm>
                <a:off x="7352952" y="3639160"/>
                <a:ext cx="2295033" cy="301598"/>
              </a:xfrm>
              <a:prstGeom prst="rect">
                <a:avLst/>
              </a:prstGeom>
              <a:solidFill>
                <a:srgbClr val="3FC9AD"/>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US recommenders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Google Shape;156;p18">
                <a:hlinkClick r:id="" action="ppaction://noaction"/>
                <a:extLst>
                  <a:ext uri="{FF2B5EF4-FFF2-40B4-BE49-F238E27FC236}">
                    <a16:creationId xmlns:a16="http://schemas.microsoft.com/office/drawing/2014/main" xmlns="" id="{0F52CC9F-B670-49E6-8282-AEDA009925A2}"/>
                  </a:ext>
                </a:extLst>
              </p:cNvPr>
              <p:cNvSpPr txBox="1"/>
              <p:nvPr/>
            </p:nvSpPr>
            <p:spPr>
              <a:xfrm>
                <a:off x="7352952" y="3994112"/>
                <a:ext cx="2295033" cy="301598"/>
              </a:xfrm>
              <a:prstGeom prst="rect">
                <a:avLst/>
              </a:prstGeom>
              <a:solidFill>
                <a:srgbClr val="FF0280"/>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Calibri"/>
                  </a:rPr>
                  <a:t>Notes for Reference writers</a:t>
                </a:r>
                <a:endParaRPr sz="9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xmlns="" id="{E9D8DD82-4102-4F26-9F43-A3824407A988}"/>
                </a:ext>
              </a:extLst>
            </p:cNvPr>
            <p:cNvGrpSpPr/>
            <p:nvPr/>
          </p:nvGrpSpPr>
          <p:grpSpPr>
            <a:xfrm>
              <a:off x="179294" y="1139988"/>
              <a:ext cx="2299619" cy="3182361"/>
              <a:chOff x="179294" y="1139988"/>
              <a:chExt cx="2299619" cy="3182361"/>
            </a:xfrm>
          </p:grpSpPr>
          <p:sp>
            <p:nvSpPr>
              <p:cNvPr id="38" name="TextBox 37">
                <a:extLst>
                  <a:ext uri="{FF2B5EF4-FFF2-40B4-BE49-F238E27FC236}">
                    <a16:creationId xmlns:a16="http://schemas.microsoft.com/office/drawing/2014/main" xmlns="" id="{EEA67ED8-9011-4B39-8C3D-8022EE4A609B}"/>
                  </a:ext>
                </a:extLst>
              </p:cNvPr>
              <p:cNvSpPr txBox="1"/>
              <p:nvPr/>
            </p:nvSpPr>
            <p:spPr>
              <a:xfrm>
                <a:off x="418218" y="1139988"/>
                <a:ext cx="1826356" cy="307776"/>
              </a:xfrm>
              <a:prstGeom prst="rect">
                <a:avLst/>
              </a:prstGeom>
              <a:noFill/>
            </p:spPr>
            <p:txBody>
              <a:bodyPr wrap="square" rtlCol="0">
                <a:spAutoFit/>
              </a:bodyPr>
              <a:lstStyle/>
              <a:p>
                <a:pPr defTabSz="685800">
                  <a:buClrTx/>
                  <a:defRPr/>
                </a:pPr>
                <a:r>
                  <a:rPr lang="en-GB" sz="90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Exploring pathways</a:t>
                </a:r>
              </a:p>
            </p:txBody>
          </p:sp>
          <p:sp>
            <p:nvSpPr>
              <p:cNvPr id="43" name="Google Shape;106;p15">
                <a:hlinkClick r:id="" action="ppaction://noaction"/>
                <a:extLst>
                  <a:ext uri="{FF2B5EF4-FFF2-40B4-BE49-F238E27FC236}">
                    <a16:creationId xmlns:a16="http://schemas.microsoft.com/office/drawing/2014/main" xmlns="" id="{A39473DA-6961-46F9-9C74-5A768000B921}"/>
                  </a:ext>
                </a:extLst>
              </p:cNvPr>
              <p:cNvSpPr txBox="1"/>
              <p:nvPr/>
            </p:nvSpPr>
            <p:spPr>
              <a:xfrm>
                <a:off x="183880" y="1528330"/>
                <a:ext cx="2295033" cy="301598"/>
              </a:xfrm>
              <a:prstGeom prst="rect">
                <a:avLst/>
              </a:prstGeom>
              <a:solidFill>
                <a:srgbClr val="C89801"/>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Careers library</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110;p15">
                <a:hlinkClick r:id="" action="ppaction://noaction"/>
                <a:extLst>
                  <a:ext uri="{FF2B5EF4-FFF2-40B4-BE49-F238E27FC236}">
                    <a16:creationId xmlns:a16="http://schemas.microsoft.com/office/drawing/2014/main" xmlns="" id="{FC468598-8D38-4462-9909-3178B70B7FBC}"/>
                  </a:ext>
                </a:extLst>
              </p:cNvPr>
              <p:cNvSpPr txBox="1"/>
              <p:nvPr/>
            </p:nvSpPr>
            <p:spPr>
              <a:xfrm>
                <a:off x="183880" y="1881518"/>
                <a:ext cx="2295033" cy="301598"/>
              </a:xfrm>
              <a:prstGeom prst="rect">
                <a:avLst/>
              </a:prstGeom>
              <a:solidFill>
                <a:srgbClr val="7030A0"/>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Subjects library</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Google Shape;107;p15">
                <a:hlinkClick r:id="" action="ppaction://noaction"/>
                <a:extLst>
                  <a:ext uri="{FF2B5EF4-FFF2-40B4-BE49-F238E27FC236}">
                    <a16:creationId xmlns:a16="http://schemas.microsoft.com/office/drawing/2014/main" xmlns="" id="{CF0CAA5C-89F3-4E34-B3DC-654E7239A674}"/>
                  </a:ext>
                </a:extLst>
              </p:cNvPr>
              <p:cNvSpPr txBox="1"/>
              <p:nvPr/>
            </p:nvSpPr>
            <p:spPr>
              <a:xfrm>
                <a:off x="179294" y="2234706"/>
                <a:ext cx="2295033" cy="301598"/>
              </a:xfrm>
              <a:prstGeom prst="rect">
                <a:avLst/>
              </a:prstGeom>
              <a:solidFill>
                <a:srgbClr val="A03030"/>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Know-how library</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Google Shape;108;p15">
                <a:hlinkClick r:id="" action="ppaction://noaction"/>
                <a:extLst>
                  <a:ext uri="{FF2B5EF4-FFF2-40B4-BE49-F238E27FC236}">
                    <a16:creationId xmlns:a16="http://schemas.microsoft.com/office/drawing/2014/main" xmlns="" id="{E7103C16-8180-4BBD-94FD-4E9FCA64C5B8}"/>
                  </a:ext>
                </a:extLst>
              </p:cNvPr>
              <p:cNvSpPr txBox="1"/>
              <p:nvPr/>
            </p:nvSpPr>
            <p:spPr>
              <a:xfrm>
                <a:off x="179294" y="2587894"/>
                <a:ext cx="2295033" cy="301598"/>
              </a:xfrm>
              <a:prstGeom prst="rect">
                <a:avLst/>
              </a:prstGeom>
              <a:solidFill>
                <a:srgbClr val="4BC7C8"/>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MOOC</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Google Shape;108;p15">
                <a:hlinkClick r:id="" action="ppaction://noaction"/>
                <a:extLst>
                  <a:ext uri="{FF2B5EF4-FFF2-40B4-BE49-F238E27FC236}">
                    <a16:creationId xmlns:a16="http://schemas.microsoft.com/office/drawing/2014/main" xmlns="" id="{C1DAC418-7392-4647-8E51-38890D47704B}"/>
                  </a:ext>
                </a:extLst>
              </p:cNvPr>
              <p:cNvSpPr txBox="1"/>
              <p:nvPr/>
            </p:nvSpPr>
            <p:spPr>
              <a:xfrm>
                <a:off x="179294" y="2937745"/>
                <a:ext cx="2295033" cy="301598"/>
              </a:xfrm>
              <a:prstGeom prst="rect">
                <a:avLst/>
              </a:prstGeom>
              <a:solidFill>
                <a:srgbClr val="D239A5"/>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Personality profile</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Google Shape;108;p15">
                <a:hlinkClick r:id="" action="ppaction://noaction"/>
                <a:extLst>
                  <a:ext uri="{FF2B5EF4-FFF2-40B4-BE49-F238E27FC236}">
                    <a16:creationId xmlns:a16="http://schemas.microsoft.com/office/drawing/2014/main" xmlns="" id="{5D5F15F8-C4CD-4E25-8C15-C6B118F266C4}"/>
                  </a:ext>
                </a:extLst>
              </p:cNvPr>
              <p:cNvSpPr txBox="1"/>
              <p:nvPr/>
            </p:nvSpPr>
            <p:spPr>
              <a:xfrm>
                <a:off x="179294" y="4020751"/>
                <a:ext cx="2295033" cy="301598"/>
              </a:xfrm>
              <a:prstGeom prst="rect">
                <a:avLst/>
              </a:prstGeom>
              <a:solidFill>
                <a:srgbClr val="FF7901"/>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Webinars</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Google Shape;108;p15">
                <a:hlinkClick r:id="" action="ppaction://noaction"/>
                <a:extLst>
                  <a:ext uri="{FF2B5EF4-FFF2-40B4-BE49-F238E27FC236}">
                    <a16:creationId xmlns:a16="http://schemas.microsoft.com/office/drawing/2014/main" xmlns="" id="{CCFC5D28-A85D-4EC7-B793-65E2B25CC8BE}"/>
                  </a:ext>
                </a:extLst>
              </p:cNvPr>
              <p:cNvSpPr txBox="1"/>
              <p:nvPr/>
            </p:nvSpPr>
            <p:spPr>
              <a:xfrm>
                <a:off x="179294" y="3295135"/>
                <a:ext cx="2295033" cy="301598"/>
              </a:xfrm>
              <a:prstGeom prst="rect">
                <a:avLst/>
              </a:prstGeom>
              <a:solidFill>
                <a:srgbClr val="2F75B5"/>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Interests profile</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Google Shape;108;p15">
                <a:hlinkClick r:id="" action="ppaction://noaction"/>
                <a:extLst>
                  <a:ext uri="{FF2B5EF4-FFF2-40B4-BE49-F238E27FC236}">
                    <a16:creationId xmlns:a16="http://schemas.microsoft.com/office/drawing/2014/main" xmlns="" id="{CA200170-B2B8-438E-8E13-4301F98F162E}"/>
                  </a:ext>
                </a:extLst>
              </p:cNvPr>
              <p:cNvSpPr txBox="1"/>
              <p:nvPr/>
            </p:nvSpPr>
            <p:spPr>
              <a:xfrm>
                <a:off x="179294" y="3657943"/>
                <a:ext cx="2295033" cy="301598"/>
              </a:xfrm>
              <a:prstGeom prst="rect">
                <a:avLst/>
              </a:prstGeom>
              <a:solidFill>
                <a:srgbClr val="17A0FF"/>
              </a:solidFill>
              <a:ln>
                <a:noFill/>
              </a:ln>
            </p:spPr>
            <p:txBody>
              <a:bodyPr spcFirstLastPara="1" wrap="square" lIns="68569" tIns="34275" rIns="68569" bIns="34275" numCol="1" anchor="t" anchorCtr="0">
                <a:noAutofit/>
              </a:bodyPr>
              <a:lstStyle/>
              <a:p>
                <a:pPr defTabSz="685800">
                  <a:buClrTx/>
                  <a:defRPr/>
                </a:pPr>
                <a:r>
                  <a:rPr lang="en-GB" sz="900" kern="1200" dirty="0">
                    <a:solidFill>
                      <a:prstClr val="white"/>
                    </a:solidFill>
                    <a:uFill>
                      <a:noFill/>
                    </a:uFill>
                    <a:latin typeface="Open Sans" panose="020B0606030504020204" pitchFamily="34" charset="0"/>
                    <a:ea typeface="Open Sans" panose="020B0606030504020204" pitchFamily="34" charset="0"/>
                    <a:cs typeface="Open Sans" panose="020B0606030504020204" pitchFamily="34" charset="0"/>
                    <a:sym typeface="Calibri"/>
                  </a:rPr>
                  <a:t>Read, Watch, Listen</a:t>
                </a:r>
                <a:endParaRPr sz="9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2900251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513858"/>
            <a:ext cx="7024744" cy="1143000"/>
          </a:xfrm>
        </p:spPr>
        <p:txBody>
          <a:bodyPr>
            <a:normAutofit/>
          </a:bodyPr>
          <a:lstStyle/>
          <a:p>
            <a:r>
              <a:rPr lang="en-GB" b="1" dirty="0" smtClean="0"/>
              <a:t>The Curriculum</a:t>
            </a:r>
            <a:endParaRPr lang="en-GB" b="1" dirty="0"/>
          </a:p>
        </p:txBody>
      </p:sp>
      <p:sp>
        <p:nvSpPr>
          <p:cNvPr id="3" name="Text Placeholder 2"/>
          <p:cNvSpPr>
            <a:spLocks noGrp="1"/>
          </p:cNvSpPr>
          <p:nvPr>
            <p:ph type="body" idx="1"/>
          </p:nvPr>
        </p:nvSpPr>
        <p:spPr>
          <a:xfrm>
            <a:off x="912863" y="1656858"/>
            <a:ext cx="6777317" cy="3508977"/>
          </a:xfrm>
        </p:spPr>
        <p:txBody>
          <a:bodyPr/>
          <a:lstStyle/>
          <a:p>
            <a:r>
              <a:rPr lang="en-GB" dirty="0" smtClean="0"/>
              <a:t>If you wish to find out more about each subject please go to our website and click on the ‘Curriculum’ tab.</a:t>
            </a:r>
            <a:endParaRPr lang="en-GB" dirty="0"/>
          </a:p>
        </p:txBody>
      </p:sp>
      <p:pic>
        <p:nvPicPr>
          <p:cNvPr id="4" name="Picture 3"/>
          <p:cNvPicPr>
            <a:picLocks noChangeAspect="1"/>
          </p:cNvPicPr>
          <p:nvPr/>
        </p:nvPicPr>
        <p:blipFill>
          <a:blip r:embed="rId2"/>
          <a:stretch>
            <a:fillRect/>
          </a:stretch>
        </p:blipFill>
        <p:spPr>
          <a:xfrm>
            <a:off x="60960" y="3216372"/>
            <a:ext cx="9144000" cy="3641628"/>
          </a:xfrm>
          <a:prstGeom prst="rect">
            <a:avLst/>
          </a:prstGeom>
        </p:spPr>
      </p:pic>
      <p:sp>
        <p:nvSpPr>
          <p:cNvPr id="5" name="Down Arrow 4"/>
          <p:cNvSpPr/>
          <p:nvPr/>
        </p:nvSpPr>
        <p:spPr>
          <a:xfrm>
            <a:off x="3831771" y="2804160"/>
            <a:ext cx="45719" cy="792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853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323850" y="188913"/>
            <a:ext cx="7772400" cy="1470025"/>
          </a:xfrm>
        </p:spPr>
        <p:txBody>
          <a:bodyPr/>
          <a:lstStyle/>
          <a:p>
            <a:pPr eaLnBrk="1" hangingPunct="1"/>
            <a:r>
              <a:rPr lang="en-GB" altLang="en-US" sz="3200" b="1" smtClean="0">
                <a:solidFill>
                  <a:srgbClr val="00B050"/>
                </a:solidFill>
                <a:latin typeface="Kabel Ult BT" pitchFamily="34" charset="0"/>
              </a:rPr>
              <a:t>Year 7 </a:t>
            </a:r>
            <a:br>
              <a:rPr lang="en-GB" altLang="en-US" sz="3200" b="1" smtClean="0">
                <a:solidFill>
                  <a:srgbClr val="00B050"/>
                </a:solidFill>
                <a:latin typeface="Kabel Ult BT" pitchFamily="34" charset="0"/>
              </a:rPr>
            </a:br>
            <a:r>
              <a:rPr lang="en-GB" altLang="en-US" sz="3200" b="1" smtClean="0">
                <a:solidFill>
                  <a:srgbClr val="00B050"/>
                </a:solidFill>
                <a:latin typeface="Kabel Ult BT" pitchFamily="34" charset="0"/>
              </a:rPr>
              <a:t>Safe, Settled and Successful Evening</a:t>
            </a:r>
          </a:p>
        </p:txBody>
      </p:sp>
      <p:pic>
        <p:nvPicPr>
          <p:cNvPr id="62467"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500688"/>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ubtitle 1"/>
          <p:cNvSpPr>
            <a:spLocks noGrp="1"/>
          </p:cNvSpPr>
          <p:nvPr>
            <p:ph type="subTitle" idx="1"/>
          </p:nvPr>
        </p:nvSpPr>
        <p:spPr>
          <a:xfrm>
            <a:off x="1109663" y="2133600"/>
            <a:ext cx="6400800" cy="1752600"/>
          </a:xfrm>
        </p:spPr>
        <p:txBody>
          <a:bodyPr>
            <a:normAutofit/>
          </a:bodyPr>
          <a:lstStyle/>
          <a:p>
            <a:r>
              <a:rPr lang="en-GB" altLang="en-US" sz="8000" b="1" dirty="0" smtClean="0"/>
              <a:t>Aspire</a:t>
            </a:r>
          </a:p>
        </p:txBody>
      </p:sp>
    </p:spTree>
    <p:extLst>
      <p:ext uri="{BB962C8B-B14F-4D97-AF65-F5344CB8AC3E}">
        <p14:creationId xmlns:p14="http://schemas.microsoft.com/office/powerpoint/2010/main" val="270609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468313" y="5435600"/>
            <a:ext cx="7389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solidFill>
                  <a:srgbClr val="000000"/>
                </a:solidFill>
                <a:latin typeface="Gill Sans MT" panose="020B0502020104020203" pitchFamily="34" charset="0"/>
              </a:rPr>
              <a:t>Many pupils will start out at the foundation stage of learning – please do not worry!</a:t>
            </a:r>
          </a:p>
        </p:txBody>
      </p:sp>
      <p:pic>
        <p:nvPicPr>
          <p:cNvPr id="64515" name="Picture 5" descr="Screen Clipping"/>
          <p:cNvPicPr>
            <a:picLocks noChangeAspect="1"/>
          </p:cNvPicPr>
          <p:nvPr/>
        </p:nvPicPr>
        <p:blipFill>
          <a:blip r:embed="rId3">
            <a:extLst>
              <a:ext uri="{28A0092B-C50C-407E-A947-70E740481C1C}">
                <a14:useLocalDpi xmlns:a14="http://schemas.microsoft.com/office/drawing/2010/main" val="0"/>
              </a:ext>
            </a:extLst>
          </a:blip>
          <a:srcRect l="84656"/>
          <a:stretch>
            <a:fillRect/>
          </a:stretch>
        </p:blipFill>
        <p:spPr bwMode="auto">
          <a:xfrm>
            <a:off x="6823075" y="2228850"/>
            <a:ext cx="10668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6"/>
          <p:cNvSpPr txBox="1">
            <a:spLocks noChangeArrowheads="1"/>
          </p:cNvSpPr>
          <p:nvPr/>
        </p:nvSpPr>
        <p:spPr bwMode="auto">
          <a:xfrm>
            <a:off x="468313" y="1444625"/>
            <a:ext cx="7705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a:solidFill>
                  <a:srgbClr val="000000"/>
                </a:solidFill>
                <a:latin typeface="Gill Sans MT" panose="020B0502020104020203" pitchFamily="34" charset="0"/>
              </a:rPr>
              <a:t>Four Stages of Learning</a:t>
            </a:r>
            <a:r>
              <a:rPr lang="en-GB" altLang="en-US">
                <a:solidFill>
                  <a:srgbClr val="000000"/>
                </a:solidFill>
                <a:latin typeface="Gill Sans MT" panose="020B0502020104020203" pitchFamily="34" charset="0"/>
              </a:rPr>
              <a:t>:</a:t>
            </a:r>
          </a:p>
        </p:txBody>
      </p:sp>
      <p:graphicFrame>
        <p:nvGraphicFramePr>
          <p:cNvPr id="8" name="Table 7"/>
          <p:cNvGraphicFramePr>
            <a:graphicFrameLocks noGrp="1"/>
          </p:cNvGraphicFramePr>
          <p:nvPr/>
        </p:nvGraphicFramePr>
        <p:xfrm>
          <a:off x="2243138" y="2459038"/>
          <a:ext cx="4502150" cy="2706688"/>
        </p:xfrm>
        <a:graphic>
          <a:graphicData uri="http://schemas.openxmlformats.org/drawingml/2006/table">
            <a:tbl>
              <a:tblPr firstRow="1" firstCol="1" bandRow="1"/>
              <a:tblGrid>
                <a:gridCol w="4502150"/>
              </a:tblGrid>
              <a:tr h="676672">
                <a:tc>
                  <a:txBody>
                    <a:bodyPr/>
                    <a:lstStyle/>
                    <a:p>
                      <a:pPr algn="ctr">
                        <a:spcAft>
                          <a:spcPts val="0"/>
                        </a:spcAft>
                      </a:pPr>
                      <a:r>
                        <a:rPr lang="en-GB" sz="4400" b="1" dirty="0">
                          <a:solidFill>
                            <a:srgbClr val="008000"/>
                          </a:solidFill>
                          <a:effectLst/>
                          <a:latin typeface="Gill Sans MT"/>
                          <a:ea typeface="Calibri"/>
                          <a:cs typeface="Times New Roman"/>
                        </a:rPr>
                        <a:t>Mastery</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6672">
                <a:tc>
                  <a:txBody>
                    <a:bodyPr/>
                    <a:lstStyle/>
                    <a:p>
                      <a:pPr algn="ctr">
                        <a:spcAft>
                          <a:spcPts val="0"/>
                        </a:spcAft>
                      </a:pPr>
                      <a:r>
                        <a:rPr lang="en-GB" sz="4400" b="1" dirty="0">
                          <a:solidFill>
                            <a:srgbClr val="00CC00"/>
                          </a:solidFill>
                          <a:effectLst/>
                          <a:latin typeface="Gill Sans MT"/>
                          <a:ea typeface="Calibri"/>
                          <a:cs typeface="Times New Roman"/>
                        </a:rPr>
                        <a:t>Secure</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6672">
                <a:tc>
                  <a:txBody>
                    <a:bodyPr/>
                    <a:lstStyle/>
                    <a:p>
                      <a:pPr algn="ctr">
                        <a:spcAft>
                          <a:spcPts val="0"/>
                        </a:spcAft>
                      </a:pPr>
                      <a:r>
                        <a:rPr lang="en-GB" sz="4400" b="1" dirty="0">
                          <a:solidFill>
                            <a:srgbClr val="00FF00"/>
                          </a:solidFill>
                          <a:effectLst/>
                          <a:latin typeface="Gill Sans MT"/>
                          <a:ea typeface="Calibri"/>
                          <a:cs typeface="Times New Roman"/>
                        </a:rPr>
                        <a:t>Developing</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6672">
                <a:tc>
                  <a:txBody>
                    <a:bodyPr/>
                    <a:lstStyle/>
                    <a:p>
                      <a:pPr algn="ctr">
                        <a:spcAft>
                          <a:spcPts val="0"/>
                        </a:spcAft>
                      </a:pPr>
                      <a:r>
                        <a:rPr lang="en-GB" sz="4400" b="1" dirty="0">
                          <a:solidFill>
                            <a:srgbClr val="A7FFA7"/>
                          </a:solidFill>
                          <a:effectLst/>
                          <a:latin typeface="Gill Sans MT"/>
                          <a:ea typeface="Calibri"/>
                          <a:cs typeface="Times New Roman"/>
                        </a:rPr>
                        <a:t>Foundation</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4529" name="Picture 3" descr="sw strip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73075" y="456407"/>
            <a:ext cx="7416800" cy="660400"/>
          </a:xfrm>
          <a:prstGeom prst="rect">
            <a:avLst/>
          </a:prstGeom>
          <a:solidFill>
            <a:schemeClr val="bg1"/>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Assessment across Key Stage 3</a:t>
            </a:r>
            <a:endParaRPr lang="en-GB" sz="36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Tree>
    <p:extLst>
      <p:ext uri="{BB962C8B-B14F-4D97-AF65-F5344CB8AC3E}">
        <p14:creationId xmlns:p14="http://schemas.microsoft.com/office/powerpoint/2010/main" val="499956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4"/>
          <p:cNvSpPr txBox="1">
            <a:spLocks noChangeArrowheads="1"/>
          </p:cNvSpPr>
          <p:nvPr/>
        </p:nvSpPr>
        <p:spPr bwMode="auto">
          <a:xfrm>
            <a:off x="179388" y="954088"/>
            <a:ext cx="7607300" cy="5770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2000" b="1" u="sng" dirty="0" smtClean="0">
                <a:solidFill>
                  <a:srgbClr val="009242"/>
                </a:solidFill>
                <a:latin typeface="Gill Sans MT" panose="020B0502020104020203" pitchFamily="34" charset="0"/>
              </a:rPr>
              <a:t>Mastery</a:t>
            </a:r>
            <a:r>
              <a:rPr lang="en-GB" altLang="en-US" sz="2000" u="sng" dirty="0" smtClean="0">
                <a:solidFill>
                  <a:srgbClr val="000000"/>
                </a:solidFill>
                <a:latin typeface="Gill Sans MT" panose="020B0502020104020203" pitchFamily="34" charset="0"/>
              </a:rPr>
              <a:t> (</a:t>
            </a:r>
            <a:r>
              <a:rPr lang="en-GB" altLang="en-US" sz="2000" dirty="0" smtClean="0">
                <a:solidFill>
                  <a:srgbClr val="000000"/>
                </a:solidFill>
                <a:latin typeface="Gill Sans MT" panose="020B0502020104020203" pitchFamily="34" charset="0"/>
              </a:rPr>
              <a:t>High level learner) </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Reached the Key Stage 3 requirements of the subject in many, if not all of the Progress Areas </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Can extend and apply ideas and has a high level of subject thinking and reasoning</a:t>
            </a:r>
          </a:p>
          <a:p>
            <a:pPr eaLnBrk="1" hangingPunct="1">
              <a:spcBef>
                <a:spcPct val="0"/>
              </a:spcBef>
              <a:buFont typeface="Arial" panose="020B0604020202020204" pitchFamily="34" charset="0"/>
              <a:buNone/>
              <a:defRPr/>
            </a:pPr>
            <a:endParaRPr lang="en-GB" altLang="en-US" sz="2000" dirty="0" smtClean="0">
              <a:solidFill>
                <a:srgbClr val="000000"/>
              </a:solidFill>
              <a:latin typeface="Gill Sans MT" panose="020B0502020104020203" pitchFamily="34" charset="0"/>
            </a:endParaRPr>
          </a:p>
          <a:p>
            <a:pPr eaLnBrk="1" hangingPunct="1">
              <a:spcBef>
                <a:spcPct val="0"/>
              </a:spcBef>
              <a:buFontTx/>
              <a:buNone/>
              <a:defRPr/>
            </a:pPr>
            <a:r>
              <a:rPr lang="en-GB" altLang="en-US" sz="2000" b="1" u="sng" dirty="0" smtClean="0">
                <a:solidFill>
                  <a:srgbClr val="04CC17"/>
                </a:solidFill>
                <a:latin typeface="Gill Sans MT" panose="020B0502020104020203" pitchFamily="34" charset="0"/>
              </a:rPr>
              <a:t>Secure </a:t>
            </a:r>
            <a:r>
              <a:rPr lang="en-GB" altLang="en-US" sz="2000" u="sng" dirty="0" smtClean="0">
                <a:solidFill>
                  <a:srgbClr val="000000"/>
                </a:solidFill>
                <a:latin typeface="Gill Sans MT" panose="020B0502020104020203" pitchFamily="34" charset="0"/>
              </a:rPr>
              <a:t>(proficient </a:t>
            </a:r>
            <a:r>
              <a:rPr lang="en-GB" altLang="en-US" sz="2000" dirty="0" smtClean="0">
                <a:solidFill>
                  <a:srgbClr val="000000"/>
                </a:solidFill>
                <a:latin typeface="Gill Sans MT" panose="020B0502020104020203" pitchFamily="34" charset="0"/>
              </a:rPr>
              <a:t>leaner)</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Good all-round basis in the subject  </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Link and relate ideas and concepts, strategies for thinking and reasoning</a:t>
            </a:r>
          </a:p>
          <a:p>
            <a:pPr marL="342900" indent="-342900" eaLnBrk="1" hangingPunct="1">
              <a:spcBef>
                <a:spcPct val="0"/>
              </a:spcBef>
              <a:defRPr/>
            </a:pPr>
            <a:endParaRPr lang="en-GB" altLang="en-US" sz="2000" b="1" u="sng" dirty="0" smtClean="0">
              <a:solidFill>
                <a:srgbClr val="000000"/>
              </a:solidFill>
              <a:latin typeface="Gill Sans MT" panose="020B0502020104020203" pitchFamily="34" charset="0"/>
            </a:endParaRPr>
          </a:p>
          <a:p>
            <a:pPr eaLnBrk="1" hangingPunct="1">
              <a:spcBef>
                <a:spcPct val="0"/>
              </a:spcBef>
              <a:buFont typeface="Arial" panose="020B0604020202020204" pitchFamily="34" charset="0"/>
              <a:buNone/>
              <a:defRPr/>
            </a:pPr>
            <a:r>
              <a:rPr lang="en-GB" altLang="en-US" sz="2000" b="1" u="sng" dirty="0" smtClean="0">
                <a:solidFill>
                  <a:srgbClr val="05E11A"/>
                </a:solidFill>
                <a:latin typeface="Gill Sans MT" panose="020B0502020104020203" pitchFamily="34" charset="0"/>
              </a:rPr>
              <a:t>Developing  </a:t>
            </a:r>
            <a:r>
              <a:rPr lang="en-GB" altLang="en-US" sz="2000" u="sng" dirty="0" smtClean="0">
                <a:solidFill>
                  <a:srgbClr val="000000"/>
                </a:solidFill>
                <a:latin typeface="Gill Sans MT" panose="020B0502020104020203" pitchFamily="34" charset="0"/>
              </a:rPr>
              <a:t>(more competent learner)</a:t>
            </a:r>
            <a:endParaRPr lang="en-GB" altLang="en-US" sz="2000" dirty="0" smtClean="0">
              <a:solidFill>
                <a:srgbClr val="000000"/>
              </a:solidFill>
              <a:latin typeface="Gill Sans MT" panose="020B0502020104020203" pitchFamily="34" charset="0"/>
            </a:endParaRP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Grasped many of the basic ideas and concepts of the subject</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Link different skills and concepts together</a:t>
            </a:r>
            <a:endParaRPr lang="en-GB" altLang="en-US" sz="1200" dirty="0" smtClean="0">
              <a:solidFill>
                <a:srgbClr val="000000"/>
              </a:solidFill>
              <a:latin typeface="Gill Sans MT" panose="020B0502020104020203" pitchFamily="34" charset="0"/>
            </a:endParaRPr>
          </a:p>
          <a:p>
            <a:pPr marL="342900" indent="-342900" eaLnBrk="1" hangingPunct="1">
              <a:spcBef>
                <a:spcPct val="0"/>
              </a:spcBef>
              <a:defRPr/>
            </a:pPr>
            <a:endParaRPr lang="en-GB" altLang="en-US" sz="2000" dirty="0" smtClean="0">
              <a:solidFill>
                <a:srgbClr val="000000"/>
              </a:solidFill>
              <a:latin typeface="Gill Sans MT" panose="020B0502020104020203" pitchFamily="34" charset="0"/>
            </a:endParaRPr>
          </a:p>
          <a:p>
            <a:pPr eaLnBrk="1" hangingPunct="1">
              <a:spcBef>
                <a:spcPct val="0"/>
              </a:spcBef>
              <a:buFontTx/>
              <a:buNone/>
              <a:defRPr/>
            </a:pPr>
            <a:r>
              <a:rPr lang="en-GB" altLang="en-US" sz="2000" b="1" u="sng" dirty="0" smtClean="0">
                <a:solidFill>
                  <a:srgbClr val="8BE99B"/>
                </a:solidFill>
                <a:latin typeface="Gill Sans MT" panose="020B0502020104020203" pitchFamily="34" charset="0"/>
              </a:rPr>
              <a:t>Foundation </a:t>
            </a:r>
            <a:r>
              <a:rPr lang="en-GB" altLang="en-US" sz="2000" u="sng" dirty="0" smtClean="0">
                <a:solidFill>
                  <a:srgbClr val="000000"/>
                </a:solidFill>
                <a:latin typeface="Gill Sans MT" panose="020B0502020104020203" pitchFamily="34" charset="0"/>
              </a:rPr>
              <a:t>(beginning learner)</a:t>
            </a:r>
            <a:endParaRPr lang="en-GB" altLang="en-US" sz="2000" b="1" dirty="0" smtClean="0">
              <a:solidFill>
                <a:srgbClr val="8BE99B"/>
              </a:solidFill>
              <a:latin typeface="Gill Sans MT" panose="020B0502020104020203" pitchFamily="34" charset="0"/>
            </a:endParaRP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Starting to grasp some of the basic content of the subject</a:t>
            </a:r>
          </a:p>
          <a:p>
            <a:pPr marL="342900" indent="-342900" eaLnBrk="1" hangingPunct="1">
              <a:spcBef>
                <a:spcPct val="0"/>
              </a:spcBef>
              <a:defRPr/>
            </a:pPr>
            <a:r>
              <a:rPr lang="en-GB" altLang="en-US" sz="2000" dirty="0" smtClean="0">
                <a:solidFill>
                  <a:srgbClr val="000000"/>
                </a:solidFill>
                <a:latin typeface="Gill Sans MT" panose="020B0502020104020203" pitchFamily="34" charset="0"/>
              </a:rPr>
              <a:t>Can recall and reproduce basic content and single ideas</a:t>
            </a:r>
            <a:endParaRPr lang="en-GB" altLang="en-US" sz="1000" dirty="0" smtClean="0">
              <a:solidFill>
                <a:srgbClr val="000000"/>
              </a:solidFill>
              <a:latin typeface="Gill Sans MT" panose="020B0502020104020203" pitchFamily="34" charset="0"/>
            </a:endParaRPr>
          </a:p>
        </p:txBody>
      </p:sp>
      <p:sp>
        <p:nvSpPr>
          <p:cNvPr id="2" name="Right Arrow 1"/>
          <p:cNvSpPr/>
          <p:nvPr/>
        </p:nvSpPr>
        <p:spPr>
          <a:xfrm rot="16200000">
            <a:off x="5359400" y="3798888"/>
            <a:ext cx="5400675" cy="288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Subtitle 2"/>
          <p:cNvSpPr txBox="1">
            <a:spLocks/>
          </p:cNvSpPr>
          <p:nvPr/>
        </p:nvSpPr>
        <p:spPr bwMode="auto">
          <a:xfrm>
            <a:off x="513625" y="428626"/>
            <a:ext cx="6643688" cy="525462"/>
          </a:xfrm>
          <a:prstGeom prst="rect">
            <a:avLst/>
          </a:prstGeom>
          <a:solidFill>
            <a:schemeClr val="bg1"/>
          </a:solidFill>
          <a:ln w="9525">
            <a:solidFill>
              <a:srgbClr val="00B050"/>
            </a:solidFill>
            <a:miter lim="800000"/>
            <a:headEnd/>
            <a:tailEnd/>
          </a:ln>
        </p:spPr>
        <p:txBody>
          <a:bodyPr/>
          <a:lstStyle/>
          <a:p>
            <a:pPr algn="ctr">
              <a:spcBef>
                <a:spcPct val="20000"/>
              </a:spcBef>
              <a:defRPr/>
            </a:pPr>
            <a:r>
              <a:rPr lang="en-GB" sz="2800" b="1" u="sng" kern="0" dirty="0">
                <a:solidFill>
                  <a:srgbClr val="009900"/>
                </a:solidFill>
                <a:latin typeface="Gill Sans MT" pitchFamily="34" charset="0"/>
              </a:rPr>
              <a:t>What do the Stages of Learning mean?</a:t>
            </a:r>
            <a:endParaRPr lang="en-GB" sz="28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Tree>
    <p:extLst>
      <p:ext uri="{BB962C8B-B14F-4D97-AF65-F5344CB8AC3E}">
        <p14:creationId xmlns:p14="http://schemas.microsoft.com/office/powerpoint/2010/main" val="2017616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504916" y="3185851"/>
            <a:ext cx="41052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b="1" u="sng" dirty="0">
                <a:latin typeface="Gill Sans MT" panose="020B0502020104020203" pitchFamily="34" charset="0"/>
              </a:rPr>
              <a:t>Effort and homework</a:t>
            </a:r>
            <a:r>
              <a:rPr lang="en-GB" altLang="en-US" sz="2800" dirty="0">
                <a:latin typeface="Gill Sans MT" panose="020B0502020104020203" pitchFamily="34" charset="0"/>
              </a:rPr>
              <a:t>:</a:t>
            </a:r>
          </a:p>
          <a:p>
            <a:pPr>
              <a:spcBef>
                <a:spcPct val="0"/>
              </a:spcBef>
              <a:buFontTx/>
              <a:buNone/>
            </a:pPr>
            <a:r>
              <a:rPr lang="en-GB" altLang="en-US" sz="2800" dirty="0">
                <a:latin typeface="Gill Sans MT" panose="020B0502020104020203" pitchFamily="34" charset="0"/>
              </a:rPr>
              <a:t>E:	Excellent</a:t>
            </a:r>
          </a:p>
          <a:p>
            <a:pPr>
              <a:spcBef>
                <a:spcPct val="0"/>
              </a:spcBef>
              <a:buFontTx/>
              <a:buNone/>
            </a:pPr>
            <a:r>
              <a:rPr lang="en-GB" altLang="en-US" sz="2800" dirty="0">
                <a:latin typeface="Gill Sans MT" panose="020B0502020104020203" pitchFamily="34" charset="0"/>
              </a:rPr>
              <a:t>G:	Good</a:t>
            </a:r>
          </a:p>
          <a:p>
            <a:pPr>
              <a:spcBef>
                <a:spcPct val="0"/>
              </a:spcBef>
              <a:buFontTx/>
              <a:buNone/>
            </a:pPr>
            <a:r>
              <a:rPr lang="en-GB" altLang="en-US" sz="2800" dirty="0">
                <a:latin typeface="Gill Sans MT" panose="020B0502020104020203" pitchFamily="34" charset="0"/>
              </a:rPr>
              <a:t>S:	Satisfactory</a:t>
            </a:r>
          </a:p>
          <a:p>
            <a:pPr>
              <a:spcBef>
                <a:spcPct val="0"/>
              </a:spcBef>
              <a:buFontTx/>
              <a:buNone/>
            </a:pPr>
            <a:r>
              <a:rPr lang="en-GB" altLang="en-US" sz="2800" dirty="0">
                <a:latin typeface="Gill Sans MT" panose="020B0502020104020203" pitchFamily="34" charset="0"/>
              </a:rPr>
              <a:t>B/A:	Below average</a:t>
            </a:r>
          </a:p>
        </p:txBody>
      </p:sp>
      <p:pic>
        <p:nvPicPr>
          <p:cNvPr id="68611" name="Picture 5"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1"/>
          <p:cNvGrpSpPr>
            <a:grpSpLocks/>
          </p:cNvGrpSpPr>
          <p:nvPr/>
        </p:nvGrpSpPr>
        <p:grpSpPr bwMode="auto">
          <a:xfrm>
            <a:off x="136525" y="1557338"/>
            <a:ext cx="8137525" cy="1616075"/>
            <a:chOff x="102027" y="3096420"/>
            <a:chExt cx="8137525" cy="1616075"/>
          </a:xfrm>
        </p:grpSpPr>
        <p:pic>
          <p:nvPicPr>
            <p:cNvPr id="68614" name="Picture 2"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027" y="3096420"/>
              <a:ext cx="8137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2"/>
            <p:cNvSpPr txBox="1">
              <a:spLocks noChangeArrowheads="1"/>
            </p:cNvSpPr>
            <p:nvPr/>
          </p:nvSpPr>
          <p:spPr bwMode="auto">
            <a:xfrm>
              <a:off x="6876256" y="3749771"/>
              <a:ext cx="1150938" cy="792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Arial" panose="020B0604020202020204" pitchFamily="34" charset="0"/>
              </a:endParaRPr>
            </a:p>
          </p:txBody>
        </p:sp>
      </p:grpSp>
      <p:sp>
        <p:nvSpPr>
          <p:cNvPr id="8" name="Subtitle 2"/>
          <p:cNvSpPr txBox="1">
            <a:spLocks/>
          </p:cNvSpPr>
          <p:nvPr/>
        </p:nvSpPr>
        <p:spPr bwMode="auto">
          <a:xfrm>
            <a:off x="504916" y="689864"/>
            <a:ext cx="6643688" cy="696912"/>
          </a:xfrm>
          <a:prstGeom prst="rect">
            <a:avLst/>
          </a:prstGeom>
          <a:solidFill>
            <a:schemeClr val="bg1"/>
          </a:solidFill>
          <a:ln w="9525">
            <a:solidFill>
              <a:srgbClr val="00B050"/>
            </a:solidFill>
            <a:miter lim="800000"/>
            <a:headEnd/>
            <a:tailEnd/>
          </a:ln>
        </p:spPr>
        <p:txBody>
          <a:bodyPr/>
          <a:lstStyle/>
          <a:p>
            <a:pPr algn="ctr">
              <a:spcBef>
                <a:spcPct val="20000"/>
              </a:spcBef>
              <a:defRPr/>
            </a:pPr>
            <a:r>
              <a:rPr lang="en-GB" sz="3600" b="1" u="sng" kern="0" dirty="0">
                <a:solidFill>
                  <a:srgbClr val="009900"/>
                </a:solidFill>
                <a:latin typeface="Gill Sans MT" pitchFamily="34" charset="0"/>
              </a:rPr>
              <a:t>What will a report look like?</a:t>
            </a:r>
            <a:endParaRPr lang="en-GB" sz="36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pic>
        <p:nvPicPr>
          <p:cNvPr id="2" name="Picture 1"/>
          <p:cNvPicPr>
            <a:picLocks noChangeAspect="1"/>
          </p:cNvPicPr>
          <p:nvPr/>
        </p:nvPicPr>
        <p:blipFill rotWithShape="1">
          <a:blip r:embed="rId5"/>
          <a:srcRect l="2219" t="7495" r="1256" b="13228"/>
          <a:stretch/>
        </p:blipFill>
        <p:spPr>
          <a:xfrm>
            <a:off x="4746172" y="4067880"/>
            <a:ext cx="3788228" cy="2508659"/>
          </a:xfrm>
          <a:prstGeom prst="rect">
            <a:avLst/>
          </a:prstGeom>
        </p:spPr>
      </p:pic>
      <p:sp>
        <p:nvSpPr>
          <p:cNvPr id="3" name="TextBox 2"/>
          <p:cNvSpPr txBox="1"/>
          <p:nvPr/>
        </p:nvSpPr>
        <p:spPr>
          <a:xfrm>
            <a:off x="4354783" y="3343975"/>
            <a:ext cx="4571005" cy="707886"/>
          </a:xfrm>
          <a:prstGeom prst="rect">
            <a:avLst/>
          </a:prstGeom>
          <a:solidFill>
            <a:schemeClr val="tx2">
              <a:lumMod val="60000"/>
              <a:lumOff val="40000"/>
            </a:schemeClr>
          </a:solidFill>
        </p:spPr>
        <p:txBody>
          <a:bodyPr wrap="square" rtlCol="0">
            <a:spAutoFit/>
          </a:bodyPr>
          <a:lstStyle/>
          <a:p>
            <a:r>
              <a:rPr lang="en-GB" sz="2000" dirty="0" smtClean="0"/>
              <a:t>October’s report will look like this as only effort &amp; homework are assessed.</a:t>
            </a:r>
            <a:endParaRPr lang="en-GB" sz="2000" dirty="0"/>
          </a:p>
        </p:txBody>
      </p:sp>
    </p:spTree>
    <p:extLst>
      <p:ext uri="{BB962C8B-B14F-4D97-AF65-F5344CB8AC3E}">
        <p14:creationId xmlns:p14="http://schemas.microsoft.com/office/powerpoint/2010/main" val="4097768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250825" y="188913"/>
            <a:ext cx="7772400" cy="1470025"/>
          </a:xfrm>
        </p:spPr>
        <p:txBody>
          <a:bodyPr/>
          <a:lstStyle/>
          <a:p>
            <a:pPr eaLnBrk="1" hangingPunct="1"/>
            <a:r>
              <a:rPr lang="en-GB" altLang="en-US" sz="3200" b="1" smtClean="0">
                <a:solidFill>
                  <a:srgbClr val="00B050"/>
                </a:solidFill>
                <a:latin typeface="Kabel Ult BT" pitchFamily="34" charset="0"/>
              </a:rPr>
              <a:t>Year 7 </a:t>
            </a:r>
            <a:br>
              <a:rPr lang="en-GB" altLang="en-US" sz="3200" b="1" smtClean="0">
                <a:solidFill>
                  <a:srgbClr val="00B050"/>
                </a:solidFill>
                <a:latin typeface="Kabel Ult BT" pitchFamily="34" charset="0"/>
              </a:rPr>
            </a:br>
            <a:r>
              <a:rPr lang="en-GB" altLang="en-US" sz="3200" b="1" smtClean="0">
                <a:solidFill>
                  <a:srgbClr val="00B050"/>
                </a:solidFill>
                <a:latin typeface="Kabel Ult BT" pitchFamily="34" charset="0"/>
              </a:rPr>
              <a:t>Safe, Settled and Successful Evening</a:t>
            </a:r>
          </a:p>
        </p:txBody>
      </p:sp>
      <p:pic>
        <p:nvPicPr>
          <p:cNvPr id="70659"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500688"/>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Subtitle 1"/>
          <p:cNvSpPr>
            <a:spLocks noGrp="1"/>
          </p:cNvSpPr>
          <p:nvPr>
            <p:ph type="subTitle" idx="1"/>
          </p:nvPr>
        </p:nvSpPr>
        <p:spPr>
          <a:xfrm>
            <a:off x="1109663" y="2133600"/>
            <a:ext cx="6400800" cy="1752600"/>
          </a:xfrm>
        </p:spPr>
        <p:txBody>
          <a:bodyPr/>
          <a:lstStyle/>
          <a:p>
            <a:r>
              <a:rPr lang="en-GB" altLang="en-US" sz="7200" b="1" dirty="0" smtClean="0"/>
              <a:t>Succeed</a:t>
            </a:r>
            <a:endParaRPr lang="en-GB" altLang="en-US" sz="6600" b="1" dirty="0" smtClean="0"/>
          </a:p>
        </p:txBody>
      </p:sp>
    </p:spTree>
    <p:extLst>
      <p:ext uri="{BB962C8B-B14F-4D97-AF65-F5344CB8AC3E}">
        <p14:creationId xmlns:p14="http://schemas.microsoft.com/office/powerpoint/2010/main" val="3648905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49" y="1268413"/>
            <a:ext cx="7993063" cy="5329237"/>
          </a:xfrm>
        </p:spPr>
        <p:txBody>
          <a:bodyPr>
            <a:normAutofit/>
          </a:bodyPr>
          <a:lstStyle/>
          <a:p>
            <a:pPr>
              <a:defRPr/>
            </a:pPr>
            <a:r>
              <a:rPr lang="en-GB" sz="2400" dirty="0" smtClean="0">
                <a:latin typeface="Gill Sans MT" panose="020B0502020104020203" pitchFamily="34" charset="0"/>
              </a:rPr>
              <a:t>Being organised in the morning will mean your daughter will have a calm start</a:t>
            </a:r>
          </a:p>
          <a:p>
            <a:pPr marL="0" indent="0">
              <a:buFont typeface="Arial" panose="020B0604020202020204" pitchFamily="34" charset="0"/>
              <a:buNone/>
              <a:defRPr/>
            </a:pPr>
            <a:endParaRPr lang="en-GB" b="1" dirty="0" smtClean="0">
              <a:solidFill>
                <a:srgbClr val="FF0000"/>
              </a:solidFill>
              <a:latin typeface="Gill Sans MT" panose="020B0502020104020203" pitchFamily="34" charset="0"/>
            </a:endParaRPr>
          </a:p>
          <a:p>
            <a:pPr marL="0" indent="0">
              <a:buFont typeface="Arial" panose="020B0604020202020204" pitchFamily="34" charset="0"/>
              <a:buNone/>
              <a:defRPr/>
            </a:pPr>
            <a:r>
              <a:rPr lang="en-GB" sz="2400" b="1" u="sng" dirty="0" smtClean="0">
                <a:latin typeface="Gill Sans MT" panose="020B0502020104020203" pitchFamily="34" charset="0"/>
              </a:rPr>
              <a:t>What can you do?</a:t>
            </a:r>
          </a:p>
          <a:p>
            <a:pPr lvl="1">
              <a:buFont typeface="Arial" panose="020B0604020202020204" pitchFamily="34" charset="0"/>
              <a:buChar char="•"/>
              <a:defRPr/>
            </a:pPr>
            <a:r>
              <a:rPr lang="en-GB" sz="2400" dirty="0" smtClean="0">
                <a:latin typeface="Gill Sans MT" panose="020B0502020104020203" pitchFamily="34" charset="0"/>
              </a:rPr>
              <a:t>Ensure </a:t>
            </a:r>
            <a:r>
              <a:rPr lang="en-GB" sz="2400" dirty="0">
                <a:latin typeface="Gill Sans MT" panose="020B0502020104020203" pitchFamily="34" charset="0"/>
              </a:rPr>
              <a:t>her bag is packed the night </a:t>
            </a:r>
            <a:r>
              <a:rPr lang="en-GB" sz="2400" dirty="0" smtClean="0">
                <a:latin typeface="Gill Sans MT" panose="020B0502020104020203" pitchFamily="34" charset="0"/>
              </a:rPr>
              <a:t>before</a:t>
            </a:r>
          </a:p>
          <a:p>
            <a:pPr lvl="1">
              <a:buFont typeface="Arial" panose="020B0604020202020204" pitchFamily="34" charset="0"/>
              <a:buChar char="•"/>
              <a:defRPr/>
            </a:pPr>
            <a:r>
              <a:rPr lang="en-GB" sz="2400" dirty="0" smtClean="0">
                <a:latin typeface="Gill Sans MT" panose="020B0502020104020203" pitchFamily="34" charset="0"/>
              </a:rPr>
              <a:t>Check her </a:t>
            </a:r>
            <a:r>
              <a:rPr lang="en-GB" sz="2400" dirty="0" err="1" smtClean="0">
                <a:latin typeface="Gill Sans MT" panose="020B0502020104020203" pitchFamily="34" charset="0"/>
              </a:rPr>
              <a:t>epraise</a:t>
            </a:r>
            <a:r>
              <a:rPr lang="en-GB" sz="2400" dirty="0" smtClean="0">
                <a:latin typeface="Gill Sans MT" panose="020B0502020104020203" pitchFamily="34" charset="0"/>
              </a:rPr>
              <a:t> account to make sure homework is completed</a:t>
            </a:r>
            <a:endParaRPr lang="en-GB" sz="2400" dirty="0">
              <a:latin typeface="Gill Sans MT" panose="020B0502020104020203" pitchFamily="34" charset="0"/>
            </a:endParaRPr>
          </a:p>
          <a:p>
            <a:pPr lvl="1">
              <a:buFont typeface="Arial" panose="020B0604020202020204" pitchFamily="34" charset="0"/>
              <a:buChar char="•"/>
              <a:defRPr/>
            </a:pPr>
            <a:r>
              <a:rPr lang="en-GB" sz="2400" dirty="0">
                <a:latin typeface="Gill Sans MT" panose="020B0502020104020203" pitchFamily="34" charset="0"/>
              </a:rPr>
              <a:t>Ensure her lanyard is in her school </a:t>
            </a:r>
            <a:r>
              <a:rPr lang="en-GB" sz="2400" dirty="0" smtClean="0">
                <a:latin typeface="Gill Sans MT" panose="020B0502020104020203" pitchFamily="34" charset="0"/>
              </a:rPr>
              <a:t>bag or blazer</a:t>
            </a:r>
            <a:endParaRPr lang="en-GB" sz="2400" dirty="0">
              <a:latin typeface="Gill Sans MT" panose="020B0502020104020203" pitchFamily="34" charset="0"/>
            </a:endParaRPr>
          </a:p>
          <a:p>
            <a:pPr lvl="1">
              <a:buFont typeface="Arial" panose="020B0604020202020204" pitchFamily="34" charset="0"/>
              <a:buChar char="•"/>
              <a:defRPr/>
            </a:pPr>
            <a:r>
              <a:rPr lang="en-GB" sz="2400" dirty="0">
                <a:latin typeface="Gill Sans MT" panose="020B0502020104020203" pitchFamily="34" charset="0"/>
              </a:rPr>
              <a:t>Have her uniform ready and all in one place</a:t>
            </a:r>
          </a:p>
          <a:p>
            <a:pPr lvl="1">
              <a:buFont typeface="Arial" panose="020B0604020202020204" pitchFamily="34" charset="0"/>
              <a:buChar char="•"/>
              <a:defRPr/>
            </a:pPr>
            <a:r>
              <a:rPr lang="en-GB" sz="2400" dirty="0">
                <a:latin typeface="Gill Sans MT" panose="020B0502020104020203" pitchFamily="34" charset="0"/>
              </a:rPr>
              <a:t>Getting up in good time to have breakfast and leaving for school on time</a:t>
            </a:r>
          </a:p>
        </p:txBody>
      </p:sp>
      <p:pic>
        <p:nvPicPr>
          <p:cNvPr id="72707" name="Picture 2" descr="Image result for calm student"/>
          <p:cNvPicPr>
            <a:picLocks noChangeAspect="1" noChangeArrowheads="1"/>
          </p:cNvPicPr>
          <p:nvPr/>
        </p:nvPicPr>
        <p:blipFill>
          <a:blip r:embed="rId3">
            <a:extLst>
              <a:ext uri="{28A0092B-C50C-407E-A947-70E740481C1C}">
                <a14:useLocalDpi xmlns:a14="http://schemas.microsoft.com/office/drawing/2010/main" val="0"/>
              </a:ext>
            </a:extLst>
          </a:blip>
          <a:srcRect t="4854" b="6796"/>
          <a:stretch>
            <a:fillRect/>
          </a:stretch>
        </p:blipFill>
        <p:spPr bwMode="auto">
          <a:xfrm>
            <a:off x="6804025" y="1844675"/>
            <a:ext cx="20335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618309" y="571501"/>
            <a:ext cx="8003178" cy="696912"/>
          </a:xfrm>
          <a:prstGeom prst="rect">
            <a:avLst/>
          </a:prstGeom>
          <a:solidFill>
            <a:schemeClr val="bg1"/>
          </a:solidFill>
          <a:ln w="9525">
            <a:noFill/>
            <a:miter lim="800000"/>
            <a:headEnd/>
            <a:tailEnd/>
          </a:ln>
        </p:spPr>
        <p:txBody>
          <a:bodyPr/>
          <a:lstStyle/>
          <a:p>
            <a:pPr algn="ctr">
              <a:spcBef>
                <a:spcPct val="20000"/>
              </a:spcBef>
              <a:defRPr/>
            </a:pPr>
            <a:r>
              <a:rPr lang="en-GB" sz="3600" b="1" u="sng" kern="0" dirty="0">
                <a:solidFill>
                  <a:srgbClr val="92D050"/>
                </a:solidFill>
                <a:latin typeface="Gill Sans MT" pitchFamily="34" charset="0"/>
              </a:rPr>
              <a:t>Organisation: How you help?</a:t>
            </a:r>
            <a:endParaRPr lang="en-GB" sz="3600" kern="0" dirty="0">
              <a:solidFill>
                <a:srgbClr val="92D050"/>
              </a:solidFill>
              <a:latin typeface="Calibri"/>
            </a:endParaRPr>
          </a:p>
          <a:p>
            <a:pPr algn="ctr">
              <a:spcBef>
                <a:spcPct val="20000"/>
              </a:spcBef>
              <a:defRPr/>
            </a:pPr>
            <a:endParaRPr lang="en-GB" sz="3200" kern="0" dirty="0">
              <a:solidFill>
                <a:prstClr val="black"/>
              </a:solidFill>
              <a:latin typeface="Calibri"/>
            </a:endParaRPr>
          </a:p>
        </p:txBody>
      </p:sp>
    </p:spTree>
    <p:extLst>
      <p:ext uri="{BB962C8B-B14F-4D97-AF65-F5344CB8AC3E}">
        <p14:creationId xmlns:p14="http://schemas.microsoft.com/office/powerpoint/2010/main" val="19009945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1116013" y="365125"/>
            <a:ext cx="6643687" cy="857250"/>
          </a:xfrm>
          <a:prstGeom prst="rect">
            <a:avLst/>
          </a:prstGeom>
          <a:solidFill>
            <a:schemeClr val="bg1"/>
          </a:solidFill>
          <a:ln w="9525">
            <a:noFill/>
            <a:miter lim="800000"/>
            <a:headEnd/>
            <a:tailEnd/>
          </a:ln>
        </p:spPr>
        <p:txBody>
          <a:bodyPr/>
          <a:lstStyle/>
          <a:p>
            <a:pPr algn="ctr">
              <a:spcBef>
                <a:spcPct val="20000"/>
              </a:spcBef>
              <a:defRPr/>
            </a:pPr>
            <a:r>
              <a:rPr lang="en-GB" sz="4400" b="1" kern="0" dirty="0">
                <a:solidFill>
                  <a:srgbClr val="92D050"/>
                </a:solidFill>
                <a:latin typeface="Gill Sans MT" pitchFamily="34" charset="0"/>
              </a:rPr>
              <a:t>epraise.co.uk</a:t>
            </a:r>
            <a:endParaRPr lang="en-GB" sz="4000" kern="0" dirty="0">
              <a:solidFill>
                <a:srgbClr val="92D050"/>
              </a:solidFill>
              <a:latin typeface="+mn-lt"/>
            </a:endParaRPr>
          </a:p>
        </p:txBody>
      </p:sp>
      <p:pic>
        <p:nvPicPr>
          <p:cNvPr id="74756"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rcRect l="6519"/>
          <a:stretch>
            <a:fillRect/>
          </a:stretch>
        </p:blipFill>
        <p:spPr>
          <a:xfrm>
            <a:off x="176213" y="1341438"/>
            <a:ext cx="7681912" cy="5040312"/>
          </a:xfrm>
        </p:spPr>
      </p:pic>
      <p:sp>
        <p:nvSpPr>
          <p:cNvPr id="2" name="TextBox 1"/>
          <p:cNvSpPr txBox="1"/>
          <p:nvPr/>
        </p:nvSpPr>
        <p:spPr>
          <a:xfrm>
            <a:off x="4047744" y="4581525"/>
            <a:ext cx="3711956" cy="193899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n-GB" sz="2400" b="1" u="sng" dirty="0">
                <a:solidFill>
                  <a:schemeClr val="bg1"/>
                </a:solidFill>
              </a:rPr>
              <a:t>Login Details:</a:t>
            </a:r>
            <a:endParaRPr lang="en-GB" sz="2400" b="1" dirty="0">
              <a:solidFill>
                <a:schemeClr val="bg1"/>
              </a:solidFill>
            </a:endParaRPr>
          </a:p>
          <a:p>
            <a:r>
              <a:rPr lang="en-GB" sz="2400" dirty="0"/>
              <a:t>Your daughter has received a sticker with her login details and this should be in her link book</a:t>
            </a:r>
          </a:p>
        </p:txBody>
      </p:sp>
    </p:spTree>
    <p:extLst>
      <p:ext uri="{BB962C8B-B14F-4D97-AF65-F5344CB8AC3E}">
        <p14:creationId xmlns:p14="http://schemas.microsoft.com/office/powerpoint/2010/main" val="1152498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476209" y="1627647"/>
            <a:ext cx="8180111" cy="4467849"/>
          </a:xfrm>
          <a:prstGeom prst="rect">
            <a:avLst/>
          </a:prstGeom>
        </p:spPr>
      </p:pic>
      <p:sp>
        <p:nvSpPr>
          <p:cNvPr id="5" name="Subtitle 2"/>
          <p:cNvSpPr txBox="1">
            <a:spLocks noGrp="1"/>
          </p:cNvSpPr>
          <p:nvPr>
            <p:ph type="title"/>
          </p:nvPr>
        </p:nvSpPr>
        <p:spPr bwMode="auto">
          <a:xfrm>
            <a:off x="1043492" y="484647"/>
            <a:ext cx="7024687" cy="1143000"/>
          </a:xfrm>
          <a:prstGeom prst="rect">
            <a:avLst/>
          </a:prstGeom>
          <a:solidFill>
            <a:schemeClr val="bg1"/>
          </a:solidFill>
          <a:ln w="9525">
            <a:noFill/>
            <a:miter lim="800000"/>
            <a:headEnd/>
            <a:tailEnd/>
          </a:ln>
        </p:spPr>
        <p:txBody>
          <a:bodyPr/>
          <a:lstStyle/>
          <a:p>
            <a:pPr algn="ctr">
              <a:spcBef>
                <a:spcPct val="20000"/>
              </a:spcBef>
              <a:defRPr/>
            </a:pPr>
            <a:r>
              <a:rPr lang="en-GB" sz="4400" b="1" kern="0" dirty="0">
                <a:solidFill>
                  <a:srgbClr val="92D050"/>
                </a:solidFill>
                <a:latin typeface="Gill Sans MT" pitchFamily="34" charset="0"/>
              </a:rPr>
              <a:t>epraise.co.uk</a:t>
            </a:r>
            <a:endParaRPr lang="en-GB" sz="4000" kern="0" dirty="0">
              <a:solidFill>
                <a:srgbClr val="92D050"/>
              </a:solidFill>
              <a:latin typeface="+mn-lt"/>
            </a:endParaRPr>
          </a:p>
        </p:txBody>
      </p:sp>
    </p:spTree>
    <p:extLst>
      <p:ext uri="{BB962C8B-B14F-4D97-AF65-F5344CB8AC3E}">
        <p14:creationId xmlns:p14="http://schemas.microsoft.com/office/powerpoint/2010/main" val="1690517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3489" y="0"/>
            <a:ext cx="4517022" cy="6858000"/>
          </a:xfrm>
          <a:prstGeom prst="rect">
            <a:avLst/>
          </a:prstGeom>
        </p:spPr>
      </p:pic>
    </p:spTree>
    <p:extLst>
      <p:ext uri="{BB962C8B-B14F-4D97-AF65-F5344CB8AC3E}">
        <p14:creationId xmlns:p14="http://schemas.microsoft.com/office/powerpoint/2010/main" val="9309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5625" y="2016271"/>
            <a:ext cx="2597210" cy="2825696"/>
          </a:xfrm>
          <a:ln w="38100">
            <a:solidFill>
              <a:schemeClr val="tx2">
                <a:lumMod val="75000"/>
              </a:schemeClr>
            </a:solidFill>
          </a:ln>
        </p:spPr>
        <p:txBody>
          <a:bodyPr>
            <a:normAutofit lnSpcReduction="10000"/>
          </a:bodyPr>
          <a:lstStyle/>
          <a:p>
            <a:pPr marL="141732" indent="0">
              <a:buNone/>
            </a:pPr>
            <a:r>
              <a:rPr lang="en-GB" dirty="0" smtClean="0"/>
              <a:t>Parents, you can download the </a:t>
            </a:r>
            <a:r>
              <a:rPr lang="en-GB" dirty="0" err="1" smtClean="0"/>
              <a:t>epraise</a:t>
            </a:r>
            <a:r>
              <a:rPr lang="en-GB" dirty="0" smtClean="0"/>
              <a:t> app to your phone using your daughter’s login details.</a:t>
            </a:r>
            <a:endParaRPr lang="en-GB" dirty="0"/>
          </a:p>
        </p:txBody>
      </p:sp>
      <p:pic>
        <p:nvPicPr>
          <p:cNvPr id="2050" name="Picture 2" descr="West Park School"/>
          <p:cNvPicPr>
            <a:picLocks noChangeAspect="1" noChangeArrowheads="1"/>
          </p:cNvPicPr>
          <p:nvPr/>
        </p:nvPicPr>
        <p:blipFill rotWithShape="1">
          <a:blip r:embed="rId2">
            <a:extLst>
              <a:ext uri="{28A0092B-C50C-407E-A947-70E740481C1C}">
                <a14:useLocalDpi xmlns:a14="http://schemas.microsoft.com/office/drawing/2010/main" val="0"/>
              </a:ext>
            </a:extLst>
          </a:blip>
          <a:srcRect l="22867"/>
          <a:stretch/>
        </p:blipFill>
        <p:spPr bwMode="auto">
          <a:xfrm>
            <a:off x="3169478" y="1950721"/>
            <a:ext cx="5524849" cy="35814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noGrp="1"/>
          </p:cNvSpPr>
          <p:nvPr>
            <p:ph type="title"/>
          </p:nvPr>
        </p:nvSpPr>
        <p:spPr bwMode="auto">
          <a:xfrm>
            <a:off x="930279" y="740281"/>
            <a:ext cx="7024744" cy="1143000"/>
          </a:xfrm>
          <a:prstGeom prst="rect">
            <a:avLst/>
          </a:prstGeom>
          <a:solidFill>
            <a:schemeClr val="bg1"/>
          </a:solidFill>
          <a:ln w="9525">
            <a:noFill/>
            <a:miter lim="800000"/>
            <a:headEnd/>
            <a:tailEnd/>
          </a:ln>
        </p:spPr>
        <p:txBody>
          <a:bodyPr/>
          <a:lstStyle/>
          <a:p>
            <a:pPr algn="ctr">
              <a:spcBef>
                <a:spcPct val="20000"/>
              </a:spcBef>
              <a:defRPr/>
            </a:pPr>
            <a:r>
              <a:rPr lang="en-GB" sz="4400" b="1" kern="0" dirty="0">
                <a:solidFill>
                  <a:srgbClr val="92D050"/>
                </a:solidFill>
                <a:latin typeface="Gill Sans MT" pitchFamily="34" charset="0"/>
              </a:rPr>
              <a:t>epraise.co.uk</a:t>
            </a:r>
            <a:endParaRPr lang="en-GB" sz="4000" kern="0" dirty="0">
              <a:solidFill>
                <a:srgbClr val="92D050"/>
              </a:solidFill>
              <a:latin typeface="+mn-lt"/>
            </a:endParaRPr>
          </a:p>
        </p:txBody>
      </p:sp>
    </p:spTree>
    <p:extLst>
      <p:ext uri="{BB962C8B-B14F-4D97-AF65-F5344CB8AC3E}">
        <p14:creationId xmlns:p14="http://schemas.microsoft.com/office/powerpoint/2010/main" val="9479426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1116013" y="365125"/>
            <a:ext cx="6643687" cy="857250"/>
          </a:xfrm>
          <a:prstGeom prst="rect">
            <a:avLst/>
          </a:prstGeom>
          <a:solidFill>
            <a:schemeClr val="bg1"/>
          </a:solidFill>
          <a:ln w="9525">
            <a:noFill/>
            <a:miter lim="800000"/>
            <a:headEnd/>
            <a:tailEnd/>
          </a:ln>
        </p:spPr>
        <p:txBody>
          <a:bodyPr/>
          <a:lstStyle/>
          <a:p>
            <a:pPr algn="ctr">
              <a:spcBef>
                <a:spcPct val="20000"/>
              </a:spcBef>
              <a:defRPr/>
            </a:pPr>
            <a:r>
              <a:rPr lang="en-GB" sz="3600" b="1" kern="0" dirty="0">
                <a:solidFill>
                  <a:srgbClr val="92D050"/>
                </a:solidFill>
                <a:latin typeface="Gill Sans MT" pitchFamily="34" charset="0"/>
              </a:rPr>
              <a:t>Google Classroom</a:t>
            </a:r>
            <a:endParaRPr lang="en-GB" sz="3200" kern="0" dirty="0">
              <a:solidFill>
                <a:srgbClr val="92D050"/>
              </a:solidFill>
              <a:latin typeface="+mn-lt"/>
            </a:endParaRPr>
          </a:p>
        </p:txBody>
      </p:sp>
      <p:sp>
        <p:nvSpPr>
          <p:cNvPr id="2" name="TextBox 1"/>
          <p:cNvSpPr txBox="1"/>
          <p:nvPr/>
        </p:nvSpPr>
        <p:spPr>
          <a:xfrm>
            <a:off x="481013" y="5132094"/>
            <a:ext cx="3486150" cy="157003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defRPr/>
            </a:pPr>
            <a:r>
              <a:rPr lang="en-GB" sz="2400" b="1" u="sng" dirty="0">
                <a:solidFill>
                  <a:schemeClr val="bg1"/>
                </a:solidFill>
              </a:rPr>
              <a:t>Login Details:</a:t>
            </a:r>
            <a:endParaRPr lang="en-GB" sz="2400" b="1" dirty="0">
              <a:solidFill>
                <a:schemeClr val="bg1"/>
              </a:solidFill>
            </a:endParaRPr>
          </a:p>
          <a:p>
            <a:pPr>
              <a:defRPr/>
            </a:pPr>
            <a:r>
              <a:rPr lang="en-GB" sz="2400" b="1" dirty="0">
                <a:solidFill>
                  <a:schemeClr val="bg1"/>
                </a:solidFill>
              </a:rPr>
              <a:t>Your daughter uses her Google Classroom login to </a:t>
            </a:r>
            <a:r>
              <a:rPr lang="en-GB" sz="2400" b="1" dirty="0" smtClean="0">
                <a:solidFill>
                  <a:schemeClr val="bg1"/>
                </a:solidFill>
              </a:rPr>
              <a:t>access GC</a:t>
            </a:r>
            <a:endParaRPr lang="en-GB" sz="2400" b="1" dirty="0">
              <a:solidFill>
                <a:schemeClr val="bg1"/>
              </a:solidFill>
            </a:endParaRPr>
          </a:p>
        </p:txBody>
      </p:sp>
      <p:sp>
        <p:nvSpPr>
          <p:cNvPr id="76805" name="Content Placeholder 2"/>
          <p:cNvSpPr>
            <a:spLocks noGrp="1"/>
          </p:cNvSpPr>
          <p:nvPr>
            <p:ph idx="1"/>
          </p:nvPr>
        </p:nvSpPr>
        <p:spPr/>
        <p:txBody>
          <a:bodyPr/>
          <a:lstStyle/>
          <a:p>
            <a:endParaRPr lang="en-US" altLang="en-US" dirty="0" smtClean="0"/>
          </a:p>
        </p:txBody>
      </p:sp>
      <p:pic>
        <p:nvPicPr>
          <p:cNvPr id="76806" name="Picture 3"/>
          <p:cNvPicPr>
            <a:picLocks noChangeAspect="1"/>
          </p:cNvPicPr>
          <p:nvPr/>
        </p:nvPicPr>
        <p:blipFill>
          <a:blip r:embed="rId4">
            <a:extLst>
              <a:ext uri="{28A0092B-C50C-407E-A947-70E740481C1C}">
                <a14:useLocalDpi xmlns:a14="http://schemas.microsoft.com/office/drawing/2010/main" val="0"/>
              </a:ext>
            </a:extLst>
          </a:blip>
          <a:srcRect l="7475" t="22002" r="9052" b="19202"/>
          <a:stretch>
            <a:fillRect/>
          </a:stretch>
        </p:blipFill>
        <p:spPr bwMode="auto">
          <a:xfrm>
            <a:off x="76200" y="1454150"/>
            <a:ext cx="872331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129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139700"/>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1116013" y="365125"/>
            <a:ext cx="6643687" cy="857250"/>
          </a:xfrm>
          <a:prstGeom prst="rect">
            <a:avLst/>
          </a:prstGeom>
          <a:solidFill>
            <a:schemeClr val="bg1"/>
          </a:solidFill>
          <a:ln w="9525">
            <a:noFill/>
            <a:miter lim="800000"/>
            <a:headEnd/>
            <a:tailEnd/>
          </a:ln>
        </p:spPr>
        <p:txBody>
          <a:bodyPr/>
          <a:lstStyle/>
          <a:p>
            <a:pPr algn="ctr">
              <a:spcBef>
                <a:spcPct val="20000"/>
              </a:spcBef>
              <a:defRPr/>
            </a:pPr>
            <a:r>
              <a:rPr lang="en-GB" sz="3600" b="1" kern="0" dirty="0">
                <a:solidFill>
                  <a:srgbClr val="92D050"/>
                </a:solidFill>
                <a:latin typeface="Gill Sans MT" pitchFamily="34" charset="0"/>
              </a:rPr>
              <a:t>Google Classroom</a:t>
            </a:r>
            <a:endParaRPr lang="en-GB" sz="3200" kern="0" dirty="0">
              <a:solidFill>
                <a:srgbClr val="92D050"/>
              </a:solidFill>
              <a:latin typeface="+mn-lt"/>
            </a:endParaRPr>
          </a:p>
        </p:txBody>
      </p:sp>
      <p:sp>
        <p:nvSpPr>
          <p:cNvPr id="78852" name="Content Placeholder 2"/>
          <p:cNvSpPr>
            <a:spLocks noGrp="1"/>
          </p:cNvSpPr>
          <p:nvPr>
            <p:ph idx="1"/>
          </p:nvPr>
        </p:nvSpPr>
        <p:spPr>
          <a:xfrm>
            <a:off x="457200" y="3917950"/>
            <a:ext cx="7400925" cy="2751138"/>
          </a:xfrm>
        </p:spPr>
        <p:txBody>
          <a:bodyPr>
            <a:normAutofit lnSpcReduction="10000"/>
          </a:bodyPr>
          <a:lstStyle/>
          <a:p>
            <a:r>
              <a:rPr lang="en-GB" altLang="en-US" sz="2400" dirty="0" smtClean="0"/>
              <a:t>Your daughter should have joined a GC for every subject and Year 7 Pastoral Miss Allan</a:t>
            </a:r>
          </a:p>
          <a:p>
            <a:r>
              <a:rPr lang="en-GB" altLang="en-US" sz="2400" dirty="0" smtClean="0"/>
              <a:t>Here lesson resources/information/updates will be given</a:t>
            </a:r>
          </a:p>
          <a:p>
            <a:r>
              <a:rPr lang="en-GB" altLang="en-US" sz="2400" dirty="0" smtClean="0"/>
              <a:t>Students can also comment for example on an assignment if they need help and the teacher will reply as soon as possible</a:t>
            </a:r>
          </a:p>
        </p:txBody>
      </p:sp>
      <p:pic>
        <p:nvPicPr>
          <p:cNvPr id="78853" name="Picture 3"/>
          <p:cNvPicPr>
            <a:picLocks noChangeAspect="1"/>
          </p:cNvPicPr>
          <p:nvPr/>
        </p:nvPicPr>
        <p:blipFill>
          <a:blip r:embed="rId4">
            <a:extLst>
              <a:ext uri="{28A0092B-C50C-407E-A947-70E740481C1C}">
                <a14:useLocalDpi xmlns:a14="http://schemas.microsoft.com/office/drawing/2010/main" val="0"/>
              </a:ext>
            </a:extLst>
          </a:blip>
          <a:srcRect l="21712" t="27351" r="63255" b="54364"/>
          <a:stretch>
            <a:fillRect/>
          </a:stretch>
        </p:blipFill>
        <p:spPr bwMode="auto">
          <a:xfrm>
            <a:off x="485775" y="1404938"/>
            <a:ext cx="367188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20042858">
            <a:off x="619125" y="942975"/>
            <a:ext cx="431800" cy="243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988377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065" y="539984"/>
            <a:ext cx="7024744" cy="1143000"/>
          </a:xfrm>
        </p:spPr>
        <p:txBody>
          <a:bodyPr/>
          <a:lstStyle/>
          <a:p>
            <a:r>
              <a:rPr lang="en-GB" sz="4800" b="1" dirty="0" smtClean="0">
                <a:solidFill>
                  <a:srgbClr val="92D050"/>
                </a:solidFill>
              </a:rPr>
              <a:t>Attendance</a:t>
            </a:r>
            <a:endParaRPr lang="en-GB" b="1" dirty="0">
              <a:solidFill>
                <a:srgbClr val="92D050"/>
              </a:solidFill>
            </a:endParaRPr>
          </a:p>
        </p:txBody>
      </p:sp>
      <p:sp>
        <p:nvSpPr>
          <p:cNvPr id="3" name="Content Placeholder 2"/>
          <p:cNvSpPr>
            <a:spLocks noGrp="1"/>
          </p:cNvSpPr>
          <p:nvPr>
            <p:ph idx="1"/>
          </p:nvPr>
        </p:nvSpPr>
        <p:spPr>
          <a:xfrm>
            <a:off x="628964" y="1682984"/>
            <a:ext cx="7576252" cy="4608088"/>
          </a:xfrm>
        </p:spPr>
        <p:txBody>
          <a:bodyPr>
            <a:normAutofit/>
          </a:bodyPr>
          <a:lstStyle/>
          <a:p>
            <a:r>
              <a:rPr lang="en-GB" dirty="0" smtClean="0"/>
              <a:t>Aim for 96-100% attendance</a:t>
            </a:r>
          </a:p>
          <a:p>
            <a:r>
              <a:rPr lang="en-GB" dirty="0" smtClean="0"/>
              <a:t>If you don’t feel you want to come in-try! You will probably feel better and if not welfare will send you home. </a:t>
            </a:r>
          </a:p>
          <a:p>
            <a:r>
              <a:rPr lang="en-GB" dirty="0" smtClean="0"/>
              <a:t>Attendance is closely linked to attainment-which is why schools think it is so important.</a:t>
            </a:r>
          </a:p>
          <a:p>
            <a:r>
              <a:rPr lang="en-GB" dirty="0" smtClean="0"/>
              <a:t>We </a:t>
            </a:r>
            <a:r>
              <a:rPr lang="en-GB" dirty="0"/>
              <a:t>have a reward system for excellent attendance which your daughter can be included in for attendance that is 96-100</a:t>
            </a:r>
            <a:r>
              <a:rPr lang="en-GB" dirty="0" smtClean="0"/>
              <a:t>%.</a:t>
            </a:r>
          </a:p>
          <a:p>
            <a:r>
              <a:rPr lang="en-GB" b="1" dirty="0"/>
              <a:t>Please do not book holidays in term time-they will not be authorised. </a:t>
            </a:r>
          </a:p>
          <a:p>
            <a:endParaRPr lang="en-GB" dirty="0"/>
          </a:p>
          <a:p>
            <a:endParaRPr lang="en-GB" b="1" dirty="0" smtClean="0"/>
          </a:p>
        </p:txBody>
      </p:sp>
    </p:spTree>
    <p:extLst>
      <p:ext uri="{BB962C8B-B14F-4D97-AF65-F5344CB8AC3E}">
        <p14:creationId xmlns:p14="http://schemas.microsoft.com/office/powerpoint/2010/main" val="32338938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679594" y="2203270"/>
            <a:ext cx="4835758" cy="3261564"/>
          </a:xfrm>
          <a:prstGeom prst="rect">
            <a:avLst/>
          </a:prstGeom>
        </p:spPr>
      </p:pic>
      <p:sp>
        <p:nvSpPr>
          <p:cNvPr id="5" name="TextBox 4"/>
          <p:cNvSpPr txBox="1"/>
          <p:nvPr/>
        </p:nvSpPr>
        <p:spPr>
          <a:xfrm>
            <a:off x="726214" y="1438548"/>
            <a:ext cx="2739797" cy="4401205"/>
          </a:xfrm>
          <a:prstGeom prst="rect">
            <a:avLst/>
          </a:prstGeom>
          <a:noFill/>
        </p:spPr>
        <p:txBody>
          <a:bodyPr wrap="square" rtlCol="0">
            <a:spAutoFit/>
          </a:bodyPr>
          <a:lstStyle/>
          <a:p>
            <a:r>
              <a:rPr lang="en-GB" sz="2000" dirty="0">
                <a:latin typeface="Century" panose="02040604050505020304" pitchFamily="18" charset="0"/>
              </a:rPr>
              <a:t>Extensive research has shown the impact that attendance can have on the grades that pupils achieve at the end of Year 11. </a:t>
            </a:r>
          </a:p>
          <a:p>
            <a:endParaRPr lang="en-GB" sz="2000" dirty="0">
              <a:latin typeface="Century" panose="02040604050505020304" pitchFamily="18" charset="0"/>
            </a:endParaRPr>
          </a:p>
          <a:p>
            <a:r>
              <a:rPr lang="en-GB" sz="2000" dirty="0">
                <a:latin typeface="Century" panose="02040604050505020304" pitchFamily="18" charset="0"/>
              </a:rPr>
              <a:t>A pupil with attendance below 95% has significantly less chance of securing 5 or more good passes at GCSE. </a:t>
            </a:r>
          </a:p>
        </p:txBody>
      </p:sp>
    </p:spTree>
    <p:extLst>
      <p:ext uri="{BB962C8B-B14F-4D97-AF65-F5344CB8AC3E}">
        <p14:creationId xmlns:p14="http://schemas.microsoft.com/office/powerpoint/2010/main" val="15060213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94" y="418064"/>
            <a:ext cx="7024744" cy="1143000"/>
          </a:xfrm>
        </p:spPr>
        <p:txBody>
          <a:bodyPr/>
          <a:lstStyle/>
          <a:p>
            <a:r>
              <a:rPr lang="en-GB" sz="4800" b="1" dirty="0" smtClean="0">
                <a:solidFill>
                  <a:srgbClr val="92D050"/>
                </a:solidFill>
              </a:rPr>
              <a:t>Punctuality</a:t>
            </a:r>
            <a:endParaRPr lang="en-GB" b="1" dirty="0">
              <a:solidFill>
                <a:srgbClr val="92D050"/>
              </a:solidFill>
            </a:endParaRPr>
          </a:p>
        </p:txBody>
      </p:sp>
      <p:sp>
        <p:nvSpPr>
          <p:cNvPr id="3" name="Content Placeholder 2"/>
          <p:cNvSpPr>
            <a:spLocks noGrp="1"/>
          </p:cNvSpPr>
          <p:nvPr>
            <p:ph idx="1"/>
          </p:nvPr>
        </p:nvSpPr>
        <p:spPr>
          <a:xfrm>
            <a:off x="580194" y="1561064"/>
            <a:ext cx="8010144" cy="3508977"/>
          </a:xfrm>
        </p:spPr>
        <p:txBody>
          <a:bodyPr>
            <a:noAutofit/>
          </a:bodyPr>
          <a:lstStyle/>
          <a:p>
            <a:pPr marL="0" indent="0">
              <a:buNone/>
            </a:pPr>
            <a:r>
              <a:rPr lang="en-GB" dirty="0" smtClean="0"/>
              <a:t>At Swakeleys we have a zero tolerance policy for lateness. This is the reason:</a:t>
            </a:r>
          </a:p>
          <a:p>
            <a:pPr marL="0" indent="0">
              <a:buNone/>
            </a:pPr>
            <a:endParaRPr lang="en-GB" b="1" dirty="0"/>
          </a:p>
          <a:p>
            <a:pPr marL="0" indent="0">
              <a:buNone/>
            </a:pPr>
            <a:r>
              <a:rPr lang="en-GB" b="1" i="1" dirty="0" smtClean="0">
                <a:solidFill>
                  <a:schemeClr val="accent6"/>
                </a:solidFill>
              </a:rPr>
              <a:t>If you are 5 minutes late each day you lose the equivalent of 3 days learning a year.</a:t>
            </a:r>
          </a:p>
          <a:p>
            <a:pPr marL="0" indent="0">
              <a:buNone/>
            </a:pPr>
            <a:endParaRPr lang="en-GB" b="1" i="1" dirty="0" smtClean="0">
              <a:solidFill>
                <a:schemeClr val="accent6"/>
              </a:solidFill>
            </a:endParaRPr>
          </a:p>
          <a:p>
            <a:pPr marL="0" indent="0">
              <a:buNone/>
            </a:pPr>
            <a:r>
              <a:rPr lang="en-GB" b="1" i="1" dirty="0" smtClean="0">
                <a:solidFill>
                  <a:schemeClr val="accent6">
                    <a:lumMod val="50000"/>
                  </a:schemeClr>
                </a:solidFill>
              </a:rPr>
              <a:t>If you are 15 minutes late a day you lose 9 days learning a year.</a:t>
            </a:r>
          </a:p>
          <a:p>
            <a:pPr marL="0" indent="0">
              <a:buNone/>
            </a:pPr>
            <a:endParaRPr lang="en-GB" dirty="0"/>
          </a:p>
          <a:p>
            <a:pPr marL="0" indent="0">
              <a:buNone/>
            </a:pPr>
            <a:r>
              <a:rPr lang="en-GB" dirty="0" smtClean="0"/>
              <a:t>Punctuality is an important life skill that is valued by schools and sixth forms. </a:t>
            </a:r>
            <a:r>
              <a:rPr lang="en-GB" i="1" dirty="0" smtClean="0"/>
              <a:t>References always ask about punctuality.</a:t>
            </a:r>
            <a:endParaRPr lang="en-GB" i="1" dirty="0"/>
          </a:p>
        </p:txBody>
      </p:sp>
    </p:spTree>
    <p:extLst>
      <p:ext uri="{BB962C8B-B14F-4D97-AF65-F5344CB8AC3E}">
        <p14:creationId xmlns:p14="http://schemas.microsoft.com/office/powerpoint/2010/main" val="26239131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b="1" dirty="0" smtClean="0">
                <a:solidFill>
                  <a:srgbClr val="92D050"/>
                </a:solidFill>
              </a:rPr>
              <a:t>Safeguarding and  </a:t>
            </a:r>
            <a:br>
              <a:rPr lang="en-GB" b="1" dirty="0" smtClean="0">
                <a:solidFill>
                  <a:srgbClr val="92D050"/>
                </a:solidFill>
              </a:rPr>
            </a:br>
            <a:r>
              <a:rPr lang="en-GB" b="1" dirty="0" smtClean="0">
                <a:solidFill>
                  <a:srgbClr val="92D050"/>
                </a:solidFill>
              </a:rPr>
              <a:t>Staying Safe</a:t>
            </a:r>
            <a:endParaRPr lang="en-GB" b="1" dirty="0">
              <a:solidFill>
                <a:srgbClr val="92D050"/>
              </a:solidFill>
            </a:endParaRP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760883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489" y="1977330"/>
            <a:ext cx="975822" cy="1236042"/>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09" y="4264262"/>
            <a:ext cx="686710" cy="820832"/>
          </a:xfrm>
          <a:prstGeom prst="rect">
            <a:avLst/>
          </a:prstGeom>
        </p:spPr>
      </p:pic>
      <p:pic>
        <p:nvPicPr>
          <p:cNvPr id="11" name="Picture 10"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9187" y="4255687"/>
            <a:ext cx="734797" cy="792275"/>
          </a:xfrm>
          <a:prstGeom prst="rect">
            <a:avLst/>
          </a:prstGeom>
        </p:spPr>
      </p:pic>
      <p:sp>
        <p:nvSpPr>
          <p:cNvPr id="12" name="TextBox 11"/>
          <p:cNvSpPr txBox="1"/>
          <p:nvPr/>
        </p:nvSpPr>
        <p:spPr>
          <a:xfrm>
            <a:off x="1418489" y="838565"/>
            <a:ext cx="6172200" cy="738664"/>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b="1" dirty="0">
                <a:solidFill>
                  <a:schemeClr val="bg2"/>
                </a:solidFill>
              </a:rPr>
              <a:t>If you have any concerns or questions about the safeguarding of any young person while you are at Swakeleys School For Girls please speak </a:t>
            </a:r>
            <a:r>
              <a:rPr lang="en-GB" b="1" dirty="0" smtClean="0">
                <a:solidFill>
                  <a:schemeClr val="bg2"/>
                </a:solidFill>
              </a:rPr>
              <a:t>immediately to </a:t>
            </a:r>
            <a:r>
              <a:rPr lang="en-GB" b="1" dirty="0">
                <a:solidFill>
                  <a:schemeClr val="bg2"/>
                </a:solidFill>
              </a:rPr>
              <a:t>the Designated Safeguarding Lead or a Deputy.</a:t>
            </a:r>
          </a:p>
        </p:txBody>
      </p:sp>
      <p:sp>
        <p:nvSpPr>
          <p:cNvPr id="13" name="TextBox 12"/>
          <p:cNvSpPr txBox="1"/>
          <p:nvPr/>
        </p:nvSpPr>
        <p:spPr>
          <a:xfrm>
            <a:off x="3052931" y="3322256"/>
            <a:ext cx="1536192" cy="646331"/>
          </a:xfrm>
          <a:prstGeom prst="rect">
            <a:avLst/>
          </a:prstGeom>
          <a:noFill/>
        </p:spPr>
        <p:txBody>
          <a:bodyPr wrap="square" rtlCol="0">
            <a:spAutoFit/>
          </a:bodyPr>
          <a:lstStyle/>
          <a:p>
            <a:pPr algn="ctr"/>
            <a:r>
              <a:rPr lang="en-GB" sz="1200" b="1" dirty="0"/>
              <a:t>Mrs G Hare</a:t>
            </a:r>
          </a:p>
          <a:p>
            <a:pPr algn="ctr"/>
            <a:r>
              <a:rPr lang="en-GB" sz="1200" b="1" dirty="0"/>
              <a:t>Deputy Head/Lead DSL</a:t>
            </a:r>
          </a:p>
        </p:txBody>
      </p:sp>
      <p:sp>
        <p:nvSpPr>
          <p:cNvPr id="14" name="TextBox 13"/>
          <p:cNvSpPr txBox="1"/>
          <p:nvPr/>
        </p:nvSpPr>
        <p:spPr>
          <a:xfrm>
            <a:off x="4662925" y="3315184"/>
            <a:ext cx="1536192" cy="830997"/>
          </a:xfrm>
          <a:prstGeom prst="rect">
            <a:avLst/>
          </a:prstGeom>
          <a:noFill/>
        </p:spPr>
        <p:txBody>
          <a:bodyPr wrap="square" rtlCol="0">
            <a:spAutoFit/>
          </a:bodyPr>
          <a:lstStyle/>
          <a:p>
            <a:pPr algn="ctr"/>
            <a:r>
              <a:rPr lang="en-GB" sz="1200" b="1" dirty="0"/>
              <a:t>Miss S Hanlon</a:t>
            </a:r>
          </a:p>
          <a:p>
            <a:pPr algn="ctr"/>
            <a:r>
              <a:rPr lang="en-GB" sz="1200" b="1" dirty="0"/>
              <a:t>Assistant Head/Deputy Lead DDSL</a:t>
            </a:r>
          </a:p>
        </p:txBody>
      </p:sp>
      <p:sp>
        <p:nvSpPr>
          <p:cNvPr id="15" name="TextBox 14"/>
          <p:cNvSpPr txBox="1"/>
          <p:nvPr/>
        </p:nvSpPr>
        <p:spPr>
          <a:xfrm>
            <a:off x="461773" y="2424213"/>
            <a:ext cx="2935288" cy="584775"/>
          </a:xfrm>
          <a:prstGeom prst="rect">
            <a:avLst/>
          </a:prstGeom>
          <a:noFill/>
        </p:spPr>
        <p:txBody>
          <a:bodyPr wrap="square" rtlCol="0">
            <a:spAutoFit/>
          </a:bodyPr>
          <a:lstStyle/>
          <a:p>
            <a:r>
              <a:rPr lang="en-GB" sz="1600" b="1" dirty="0"/>
              <a:t>The Designated Safeguarding Leads are:</a:t>
            </a:r>
          </a:p>
        </p:txBody>
      </p:sp>
      <p:sp>
        <p:nvSpPr>
          <p:cNvPr id="16" name="TextBox 15"/>
          <p:cNvSpPr txBox="1"/>
          <p:nvPr/>
        </p:nvSpPr>
        <p:spPr>
          <a:xfrm>
            <a:off x="501988" y="5020961"/>
            <a:ext cx="1536192" cy="738664"/>
          </a:xfrm>
          <a:prstGeom prst="rect">
            <a:avLst/>
          </a:prstGeom>
          <a:noFill/>
        </p:spPr>
        <p:txBody>
          <a:bodyPr wrap="square" rtlCol="0">
            <a:spAutoFit/>
          </a:bodyPr>
          <a:lstStyle/>
          <a:p>
            <a:pPr algn="ctr"/>
            <a:r>
              <a:rPr lang="en-GB" sz="1050" b="1" dirty="0"/>
              <a:t>Mrs J Cherry</a:t>
            </a:r>
          </a:p>
          <a:p>
            <a:pPr algn="ctr"/>
            <a:r>
              <a:rPr lang="en-GB" sz="1050" b="1" dirty="0"/>
              <a:t>Lead </a:t>
            </a:r>
          </a:p>
          <a:p>
            <a:pPr algn="ctr"/>
            <a:r>
              <a:rPr lang="en-GB" sz="1050" b="1" dirty="0"/>
              <a:t>Practitioner/</a:t>
            </a:r>
          </a:p>
          <a:p>
            <a:pPr algn="ctr"/>
            <a:r>
              <a:rPr lang="en-GB" sz="1050" b="1" dirty="0"/>
              <a:t>6</a:t>
            </a:r>
            <a:r>
              <a:rPr lang="en-GB" sz="1050" b="1" baseline="30000" dirty="0"/>
              <a:t>th</a:t>
            </a:r>
            <a:r>
              <a:rPr lang="en-GB" sz="1050" b="1" dirty="0"/>
              <a:t> Pastoral Lead</a:t>
            </a:r>
          </a:p>
        </p:txBody>
      </p:sp>
      <p:sp>
        <p:nvSpPr>
          <p:cNvPr id="18" name="TextBox 17"/>
          <p:cNvSpPr txBox="1"/>
          <p:nvPr/>
        </p:nvSpPr>
        <p:spPr>
          <a:xfrm>
            <a:off x="1418489" y="5059686"/>
            <a:ext cx="1536192" cy="415498"/>
          </a:xfrm>
          <a:prstGeom prst="rect">
            <a:avLst/>
          </a:prstGeom>
          <a:noFill/>
        </p:spPr>
        <p:txBody>
          <a:bodyPr wrap="square" rtlCol="0">
            <a:spAutoFit/>
          </a:bodyPr>
          <a:lstStyle/>
          <a:p>
            <a:pPr algn="ctr"/>
            <a:r>
              <a:rPr lang="en-GB" sz="1050" b="1" dirty="0"/>
              <a:t>Mrs L </a:t>
            </a:r>
            <a:r>
              <a:rPr lang="en-GB" sz="1050" b="1" dirty="0" err="1"/>
              <a:t>Finnerty</a:t>
            </a:r>
            <a:endParaRPr lang="en-GB" sz="1050" b="1" dirty="0"/>
          </a:p>
          <a:p>
            <a:pPr algn="ctr"/>
            <a:r>
              <a:rPr lang="en-GB" sz="1050" b="1" dirty="0"/>
              <a:t>YLC</a:t>
            </a:r>
          </a:p>
        </p:txBody>
      </p:sp>
      <p:sp>
        <p:nvSpPr>
          <p:cNvPr id="19" name="TextBox 18"/>
          <p:cNvSpPr txBox="1"/>
          <p:nvPr/>
        </p:nvSpPr>
        <p:spPr>
          <a:xfrm>
            <a:off x="2350613" y="5071410"/>
            <a:ext cx="1536192" cy="415498"/>
          </a:xfrm>
          <a:prstGeom prst="rect">
            <a:avLst/>
          </a:prstGeom>
          <a:noFill/>
        </p:spPr>
        <p:txBody>
          <a:bodyPr wrap="square" rtlCol="0">
            <a:spAutoFit/>
          </a:bodyPr>
          <a:lstStyle/>
          <a:p>
            <a:pPr algn="ctr"/>
            <a:r>
              <a:rPr lang="en-GB" sz="1050" b="1" dirty="0"/>
              <a:t>Ms S </a:t>
            </a:r>
            <a:r>
              <a:rPr lang="en-GB" sz="1050" b="1" dirty="0" err="1"/>
              <a:t>Mejloumian</a:t>
            </a:r>
            <a:endParaRPr lang="en-GB" sz="1050" b="1" dirty="0"/>
          </a:p>
          <a:p>
            <a:pPr algn="ctr"/>
            <a:r>
              <a:rPr lang="en-GB" sz="1050" b="1" dirty="0"/>
              <a:t>YLC</a:t>
            </a:r>
          </a:p>
        </p:txBody>
      </p:sp>
      <p:sp>
        <p:nvSpPr>
          <p:cNvPr id="20" name="TextBox 19"/>
          <p:cNvSpPr txBox="1"/>
          <p:nvPr/>
        </p:nvSpPr>
        <p:spPr>
          <a:xfrm>
            <a:off x="3312257" y="5107402"/>
            <a:ext cx="1536192" cy="430887"/>
          </a:xfrm>
          <a:prstGeom prst="rect">
            <a:avLst/>
          </a:prstGeom>
          <a:noFill/>
        </p:spPr>
        <p:txBody>
          <a:bodyPr wrap="square" rtlCol="0">
            <a:spAutoFit/>
          </a:bodyPr>
          <a:lstStyle/>
          <a:p>
            <a:pPr algn="ctr"/>
            <a:r>
              <a:rPr lang="en-GB" sz="1050" b="1" dirty="0"/>
              <a:t>Ms K Currell</a:t>
            </a:r>
          </a:p>
          <a:p>
            <a:pPr algn="ctr"/>
            <a:r>
              <a:rPr lang="en-GB" sz="1050" b="1" dirty="0"/>
              <a:t>YLC</a:t>
            </a:r>
          </a:p>
        </p:txBody>
      </p:sp>
      <p:sp>
        <p:nvSpPr>
          <p:cNvPr id="21" name="TextBox 20"/>
          <p:cNvSpPr txBox="1"/>
          <p:nvPr/>
        </p:nvSpPr>
        <p:spPr>
          <a:xfrm>
            <a:off x="526788" y="1704114"/>
            <a:ext cx="2805259" cy="646331"/>
          </a:xfrm>
          <a:prstGeom prst="rect">
            <a:avLst/>
          </a:prstGeom>
          <a:solidFill>
            <a:schemeClr val="bg1">
              <a:lumMod val="85000"/>
            </a:schemeClr>
          </a:solidFill>
        </p:spPr>
        <p:txBody>
          <a:bodyPr wrap="square" rtlCol="0">
            <a:spAutoFit/>
          </a:bodyPr>
          <a:lstStyle/>
          <a:p>
            <a:pPr algn="ctr"/>
            <a:r>
              <a:rPr lang="en-GB" b="1" dirty="0"/>
              <a:t>Hillingdon MASH</a:t>
            </a:r>
          </a:p>
          <a:p>
            <a:pPr algn="ctr"/>
            <a:r>
              <a:rPr lang="en-GB" sz="1100" b="1" dirty="0"/>
              <a:t>strongerfamilieshub@hillingdon.co.uk</a:t>
            </a:r>
          </a:p>
          <a:p>
            <a:pPr algn="ctr"/>
            <a:r>
              <a:rPr lang="en-GB" sz="1100" b="1" dirty="0"/>
              <a:t>01895 556006</a:t>
            </a:r>
          </a:p>
        </p:txBody>
      </p:sp>
      <p:pic>
        <p:nvPicPr>
          <p:cNvPr id="2" name="Picture 1"/>
          <p:cNvPicPr>
            <a:picLocks noChangeAspect="1"/>
          </p:cNvPicPr>
          <p:nvPr/>
        </p:nvPicPr>
        <p:blipFill>
          <a:blip r:embed="rId5"/>
          <a:stretch>
            <a:fillRect/>
          </a:stretch>
        </p:blipFill>
        <p:spPr>
          <a:xfrm>
            <a:off x="4598823" y="4281999"/>
            <a:ext cx="673544" cy="806744"/>
          </a:xfrm>
          <a:prstGeom prst="rect">
            <a:avLst/>
          </a:prstGeom>
        </p:spPr>
      </p:pic>
      <p:sp>
        <p:nvSpPr>
          <p:cNvPr id="22" name="TextBox 21"/>
          <p:cNvSpPr txBox="1"/>
          <p:nvPr/>
        </p:nvSpPr>
        <p:spPr>
          <a:xfrm>
            <a:off x="4177961" y="5107686"/>
            <a:ext cx="1536192" cy="415498"/>
          </a:xfrm>
          <a:prstGeom prst="rect">
            <a:avLst/>
          </a:prstGeom>
          <a:noFill/>
        </p:spPr>
        <p:txBody>
          <a:bodyPr wrap="square" rtlCol="0">
            <a:spAutoFit/>
          </a:bodyPr>
          <a:lstStyle/>
          <a:p>
            <a:pPr algn="ctr"/>
            <a:r>
              <a:rPr lang="en-GB" sz="1050" b="1" dirty="0"/>
              <a:t>Miss H Allan</a:t>
            </a:r>
          </a:p>
          <a:p>
            <a:pPr algn="ctr"/>
            <a:r>
              <a:rPr lang="en-GB" sz="1050" b="1" dirty="0"/>
              <a:t>YLC</a:t>
            </a:r>
          </a:p>
        </p:txBody>
      </p:sp>
      <p:pic>
        <p:nvPicPr>
          <p:cNvPr id="23" name="Picture 22"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l="1" t="-7615" r="3908" b="-1"/>
          <a:stretch/>
        </p:blipFill>
        <p:spPr>
          <a:xfrm>
            <a:off x="3448088" y="1977331"/>
            <a:ext cx="843166" cy="1199765"/>
          </a:xfrm>
          <a:prstGeom prst="rect">
            <a:avLst/>
          </a:prstGeom>
        </p:spPr>
      </p:pic>
      <p:pic>
        <p:nvPicPr>
          <p:cNvPr id="3" name="Picture 2"/>
          <p:cNvPicPr>
            <a:picLocks noChangeAspect="1"/>
          </p:cNvPicPr>
          <p:nvPr/>
        </p:nvPicPr>
        <p:blipFill>
          <a:blip r:embed="rId7"/>
          <a:stretch>
            <a:fillRect/>
          </a:stretch>
        </p:blipFill>
        <p:spPr>
          <a:xfrm>
            <a:off x="957729" y="4203962"/>
            <a:ext cx="593510" cy="740527"/>
          </a:xfrm>
          <a:prstGeom prst="rect">
            <a:avLst/>
          </a:prstGeom>
        </p:spPr>
      </p:pic>
      <p:sp>
        <p:nvSpPr>
          <p:cNvPr id="24" name="TextBox 23"/>
          <p:cNvSpPr txBox="1"/>
          <p:nvPr/>
        </p:nvSpPr>
        <p:spPr>
          <a:xfrm>
            <a:off x="-219387" y="5015353"/>
            <a:ext cx="1330946" cy="507831"/>
          </a:xfrm>
          <a:prstGeom prst="rect">
            <a:avLst/>
          </a:prstGeom>
          <a:noFill/>
        </p:spPr>
        <p:txBody>
          <a:bodyPr wrap="square" rtlCol="0">
            <a:spAutoFit/>
          </a:bodyPr>
          <a:lstStyle/>
          <a:p>
            <a:pPr algn="ctr"/>
            <a:r>
              <a:rPr lang="en-GB" sz="1050" b="1" dirty="0"/>
              <a:t>Ms M Shah</a:t>
            </a:r>
          </a:p>
          <a:p>
            <a:pPr algn="ctr"/>
            <a:r>
              <a:rPr lang="en-GB" sz="825" b="1" dirty="0"/>
              <a:t>Assistant YLC/</a:t>
            </a:r>
          </a:p>
          <a:p>
            <a:pPr algn="ctr"/>
            <a:r>
              <a:rPr lang="en-GB" sz="825" b="1" dirty="0"/>
              <a:t>KS3 English</a:t>
            </a:r>
          </a:p>
        </p:txBody>
      </p:sp>
      <p:pic>
        <p:nvPicPr>
          <p:cNvPr id="10" name="Picture 9"/>
          <p:cNvPicPr>
            <a:picLocks noChangeAspect="1"/>
          </p:cNvPicPr>
          <p:nvPr/>
        </p:nvPicPr>
        <p:blipFill>
          <a:blip r:embed="rId8"/>
          <a:stretch>
            <a:fillRect/>
          </a:stretch>
        </p:blipFill>
        <p:spPr>
          <a:xfrm>
            <a:off x="61658" y="4201780"/>
            <a:ext cx="745338" cy="763517"/>
          </a:xfrm>
          <a:prstGeom prst="rect">
            <a:avLst/>
          </a:prstGeom>
        </p:spPr>
      </p:pic>
      <p:pic>
        <p:nvPicPr>
          <p:cNvPr id="17" name="Picture 16"/>
          <p:cNvPicPr>
            <a:picLocks noChangeAspect="1"/>
          </p:cNvPicPr>
          <p:nvPr/>
        </p:nvPicPr>
        <p:blipFill>
          <a:blip r:embed="rId9"/>
          <a:stretch>
            <a:fillRect/>
          </a:stretch>
        </p:blipFill>
        <p:spPr>
          <a:xfrm>
            <a:off x="5439958" y="4291865"/>
            <a:ext cx="759159" cy="826561"/>
          </a:xfrm>
          <a:prstGeom prst="rect">
            <a:avLst/>
          </a:prstGeom>
        </p:spPr>
      </p:pic>
      <p:pic>
        <p:nvPicPr>
          <p:cNvPr id="28" name="Picture 27"/>
          <p:cNvPicPr>
            <a:picLocks noChangeAspect="1"/>
          </p:cNvPicPr>
          <p:nvPr/>
        </p:nvPicPr>
        <p:blipFill>
          <a:blip r:embed="rId10"/>
          <a:stretch>
            <a:fillRect/>
          </a:stretch>
        </p:blipFill>
        <p:spPr>
          <a:xfrm>
            <a:off x="6341385" y="4275064"/>
            <a:ext cx="654455" cy="861125"/>
          </a:xfrm>
          <a:prstGeom prst="rect">
            <a:avLst/>
          </a:prstGeom>
        </p:spPr>
      </p:pic>
      <p:sp>
        <p:nvSpPr>
          <p:cNvPr id="30" name="TextBox 29"/>
          <p:cNvSpPr txBox="1"/>
          <p:nvPr/>
        </p:nvSpPr>
        <p:spPr>
          <a:xfrm>
            <a:off x="5900516" y="5130820"/>
            <a:ext cx="1536192" cy="415498"/>
          </a:xfrm>
          <a:prstGeom prst="rect">
            <a:avLst/>
          </a:prstGeom>
          <a:noFill/>
        </p:spPr>
        <p:txBody>
          <a:bodyPr wrap="square" rtlCol="0">
            <a:spAutoFit/>
          </a:bodyPr>
          <a:lstStyle/>
          <a:p>
            <a:pPr algn="ctr"/>
            <a:r>
              <a:rPr lang="en-GB" sz="1050" b="1" dirty="0"/>
              <a:t>Mrs F Sheldon</a:t>
            </a:r>
          </a:p>
          <a:p>
            <a:pPr algn="ctr"/>
            <a:r>
              <a:rPr lang="en-GB" sz="1050" b="1" dirty="0"/>
              <a:t>YLC Assistant</a:t>
            </a:r>
          </a:p>
        </p:txBody>
      </p:sp>
      <p:pic>
        <p:nvPicPr>
          <p:cNvPr id="31" name="Picture 30"/>
          <p:cNvPicPr>
            <a:picLocks noChangeAspect="1"/>
          </p:cNvPicPr>
          <p:nvPr/>
        </p:nvPicPr>
        <p:blipFill>
          <a:blip r:embed="rId11"/>
          <a:stretch>
            <a:fillRect/>
          </a:stretch>
        </p:blipFill>
        <p:spPr>
          <a:xfrm>
            <a:off x="3703698" y="4275064"/>
            <a:ext cx="643679" cy="820614"/>
          </a:xfrm>
          <a:prstGeom prst="rect">
            <a:avLst/>
          </a:prstGeom>
        </p:spPr>
      </p:pic>
      <p:sp>
        <p:nvSpPr>
          <p:cNvPr id="6" name="TextBox 5"/>
          <p:cNvSpPr txBox="1"/>
          <p:nvPr/>
        </p:nvSpPr>
        <p:spPr>
          <a:xfrm>
            <a:off x="5311792" y="5103199"/>
            <a:ext cx="881188" cy="577081"/>
          </a:xfrm>
          <a:prstGeom prst="rect">
            <a:avLst/>
          </a:prstGeom>
          <a:noFill/>
        </p:spPr>
        <p:txBody>
          <a:bodyPr wrap="square" rtlCol="0">
            <a:spAutoFit/>
          </a:bodyPr>
          <a:lstStyle/>
          <a:p>
            <a:pPr algn="ctr"/>
            <a:r>
              <a:rPr lang="en-GB" sz="1050" b="1" dirty="0"/>
              <a:t>Miss F Swayne </a:t>
            </a:r>
          </a:p>
          <a:p>
            <a:pPr algn="ctr"/>
            <a:r>
              <a:rPr lang="en-GB" sz="1050" b="1" dirty="0"/>
              <a:t>YLC</a:t>
            </a:r>
          </a:p>
        </p:txBody>
      </p:sp>
      <p:pic>
        <p:nvPicPr>
          <p:cNvPr id="7" name="Picture 6"/>
          <p:cNvPicPr>
            <a:picLocks noChangeAspect="1"/>
          </p:cNvPicPr>
          <p:nvPr/>
        </p:nvPicPr>
        <p:blipFill>
          <a:blip r:embed="rId12"/>
          <a:stretch>
            <a:fillRect/>
          </a:stretch>
        </p:blipFill>
        <p:spPr>
          <a:xfrm>
            <a:off x="7207445" y="4222488"/>
            <a:ext cx="638833" cy="902135"/>
          </a:xfrm>
          <a:prstGeom prst="rect">
            <a:avLst/>
          </a:prstGeom>
        </p:spPr>
      </p:pic>
      <p:sp>
        <p:nvSpPr>
          <p:cNvPr id="8" name="TextBox 7"/>
          <p:cNvSpPr txBox="1"/>
          <p:nvPr/>
        </p:nvSpPr>
        <p:spPr>
          <a:xfrm>
            <a:off x="7080151" y="5128626"/>
            <a:ext cx="1370075" cy="577081"/>
          </a:xfrm>
          <a:prstGeom prst="rect">
            <a:avLst/>
          </a:prstGeom>
          <a:noFill/>
        </p:spPr>
        <p:txBody>
          <a:bodyPr wrap="square" rtlCol="0">
            <a:spAutoFit/>
          </a:bodyPr>
          <a:lstStyle/>
          <a:p>
            <a:r>
              <a:rPr lang="en-GB" sz="1050" b="1" dirty="0"/>
              <a:t>Mrs C Dennis </a:t>
            </a:r>
          </a:p>
          <a:p>
            <a:r>
              <a:rPr lang="en-GB" sz="1050" b="1" dirty="0"/>
              <a:t>CL Music/ </a:t>
            </a:r>
          </a:p>
          <a:p>
            <a:r>
              <a:rPr lang="en-GB" sz="1050" b="1" dirty="0"/>
              <a:t>6</a:t>
            </a:r>
            <a:r>
              <a:rPr lang="en-GB" sz="1050" b="1" baseline="30000" dirty="0"/>
              <a:t>th</a:t>
            </a:r>
            <a:r>
              <a:rPr lang="en-GB" sz="1050" b="1" dirty="0"/>
              <a:t> Pastoral Lead</a:t>
            </a:r>
          </a:p>
        </p:txBody>
      </p:sp>
      <p:pic>
        <p:nvPicPr>
          <p:cNvPr id="26" name="Picture 25"/>
          <p:cNvPicPr>
            <a:picLocks noChangeAspect="1"/>
          </p:cNvPicPr>
          <p:nvPr/>
        </p:nvPicPr>
        <p:blipFill>
          <a:blip r:embed="rId13"/>
          <a:stretch>
            <a:fillRect/>
          </a:stretch>
        </p:blipFill>
        <p:spPr>
          <a:xfrm>
            <a:off x="8093669" y="4215431"/>
            <a:ext cx="728572" cy="942857"/>
          </a:xfrm>
          <a:prstGeom prst="rect">
            <a:avLst/>
          </a:prstGeom>
        </p:spPr>
      </p:pic>
      <p:sp>
        <p:nvSpPr>
          <p:cNvPr id="29" name="TextBox 28"/>
          <p:cNvSpPr txBox="1"/>
          <p:nvPr/>
        </p:nvSpPr>
        <p:spPr>
          <a:xfrm>
            <a:off x="8122060" y="5162732"/>
            <a:ext cx="684722" cy="1061829"/>
          </a:xfrm>
          <a:prstGeom prst="rect">
            <a:avLst/>
          </a:prstGeom>
          <a:noFill/>
        </p:spPr>
        <p:txBody>
          <a:bodyPr wrap="square" rtlCol="0">
            <a:spAutoFit/>
          </a:bodyPr>
          <a:lstStyle/>
          <a:p>
            <a:pPr algn="ctr"/>
            <a:r>
              <a:rPr lang="en-GB" sz="1050" b="1" dirty="0"/>
              <a:t>Mrs A Hussain</a:t>
            </a:r>
          </a:p>
          <a:p>
            <a:pPr algn="ctr"/>
            <a:r>
              <a:rPr lang="en-GB" sz="1050" b="1" dirty="0"/>
              <a:t>YLC Assistant</a:t>
            </a:r>
          </a:p>
        </p:txBody>
      </p:sp>
    </p:spTree>
    <p:extLst>
      <p:ext uri="{BB962C8B-B14F-4D97-AF65-F5344CB8AC3E}">
        <p14:creationId xmlns:p14="http://schemas.microsoft.com/office/powerpoint/2010/main" val="1698220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87" y="342183"/>
            <a:ext cx="7886700" cy="994172"/>
          </a:xfrm>
        </p:spPr>
        <p:txBody>
          <a:bodyPr/>
          <a:lstStyle/>
          <a:p>
            <a:r>
              <a:rPr lang="en-GB" b="1" dirty="0" smtClean="0"/>
              <a:t>Managing </a:t>
            </a:r>
            <a:r>
              <a:rPr lang="en-GB" b="1" dirty="0"/>
              <a:t>O</a:t>
            </a:r>
            <a:r>
              <a:rPr lang="en-GB" b="1" dirty="0" smtClean="0"/>
              <a:t>nline </a:t>
            </a:r>
            <a:r>
              <a:rPr lang="en-GB" b="1" dirty="0"/>
              <a:t>B</a:t>
            </a:r>
            <a:r>
              <a:rPr lang="en-GB" b="1" dirty="0" smtClean="0"/>
              <a:t>ehaviour</a:t>
            </a:r>
            <a:endParaRPr lang="en-GB" b="1" dirty="0"/>
          </a:p>
        </p:txBody>
      </p:sp>
      <p:sp>
        <p:nvSpPr>
          <p:cNvPr id="3" name="Content Placeholder 2"/>
          <p:cNvSpPr>
            <a:spLocks noGrp="1"/>
          </p:cNvSpPr>
          <p:nvPr>
            <p:ph idx="1"/>
          </p:nvPr>
        </p:nvSpPr>
        <p:spPr>
          <a:xfrm>
            <a:off x="472787" y="1336355"/>
            <a:ext cx="7886700" cy="3263504"/>
          </a:xfrm>
        </p:spPr>
        <p:txBody>
          <a:bodyPr/>
          <a:lstStyle/>
          <a:p>
            <a:pPr marL="0" indent="0">
              <a:buNone/>
            </a:pPr>
            <a:r>
              <a:rPr lang="en-GB" dirty="0" smtClean="0"/>
              <a:t>Typical sources of worry and</a:t>
            </a:r>
          </a:p>
          <a:p>
            <a:pPr marL="0" indent="0">
              <a:buNone/>
            </a:pPr>
            <a:r>
              <a:rPr lang="en-GB" dirty="0" smtClean="0"/>
              <a:t> arguments</a:t>
            </a:r>
          </a:p>
          <a:p>
            <a:pPr marL="0" indent="0">
              <a:buNone/>
            </a:pPr>
            <a:endParaRPr lang="en-GB" dirty="0"/>
          </a:p>
          <a:p>
            <a:r>
              <a:rPr lang="en-GB" dirty="0" smtClean="0"/>
              <a:t>The amount of screen time</a:t>
            </a:r>
          </a:p>
          <a:p>
            <a:r>
              <a:rPr lang="en-GB" dirty="0" smtClean="0"/>
              <a:t>Available content</a:t>
            </a:r>
          </a:p>
          <a:p>
            <a:r>
              <a:rPr lang="en-GB" dirty="0" smtClean="0"/>
              <a:t>Cyberbullying and social issues</a:t>
            </a:r>
          </a:p>
          <a:p>
            <a:r>
              <a:rPr lang="en-GB" dirty="0" smtClean="0"/>
              <a:t>Grooming</a:t>
            </a:r>
          </a:p>
        </p:txBody>
      </p:sp>
      <p:sp>
        <p:nvSpPr>
          <p:cNvPr id="4" name="TextBox 3"/>
          <p:cNvSpPr txBox="1"/>
          <p:nvPr/>
        </p:nvSpPr>
        <p:spPr>
          <a:xfrm>
            <a:off x="5455227" y="1483695"/>
            <a:ext cx="3688773" cy="535531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1800" b="1" dirty="0">
                <a:solidFill>
                  <a:schemeClr val="tx1"/>
                </a:solidFill>
              </a:rPr>
              <a:t>The online world isn’t going anywhere!</a:t>
            </a:r>
          </a:p>
          <a:p>
            <a:endParaRPr lang="en-GB" sz="1800" dirty="0">
              <a:solidFill>
                <a:schemeClr val="tx1"/>
              </a:solidFill>
            </a:endParaRPr>
          </a:p>
          <a:p>
            <a:r>
              <a:rPr lang="en-GB" sz="1800" dirty="0">
                <a:solidFill>
                  <a:schemeClr val="tx1"/>
                </a:solidFill>
              </a:rPr>
              <a:t>It is very important to develop open dialogue with you child and make checking a regular part of the family routine.</a:t>
            </a:r>
          </a:p>
          <a:p>
            <a:endParaRPr lang="en-GB" sz="1800" dirty="0">
              <a:solidFill>
                <a:schemeClr val="tx1"/>
              </a:solidFill>
            </a:endParaRPr>
          </a:p>
          <a:p>
            <a:r>
              <a:rPr lang="en-GB" sz="1800" dirty="0">
                <a:solidFill>
                  <a:schemeClr val="tx1"/>
                </a:solidFill>
              </a:rPr>
              <a:t>What apps do you have downloaded?</a:t>
            </a:r>
          </a:p>
          <a:p>
            <a:endParaRPr lang="en-GB" sz="1800" dirty="0">
              <a:solidFill>
                <a:schemeClr val="tx1"/>
              </a:solidFill>
            </a:endParaRPr>
          </a:p>
          <a:p>
            <a:r>
              <a:rPr lang="en-GB" sz="1800" dirty="0">
                <a:solidFill>
                  <a:schemeClr val="tx1"/>
                </a:solidFill>
              </a:rPr>
              <a:t>Let’s check our screen time?</a:t>
            </a:r>
          </a:p>
          <a:p>
            <a:endParaRPr lang="en-GB" sz="1800" dirty="0">
              <a:solidFill>
                <a:schemeClr val="tx1"/>
              </a:solidFill>
            </a:endParaRPr>
          </a:p>
          <a:p>
            <a:r>
              <a:rPr lang="en-GB" sz="1800" dirty="0">
                <a:solidFill>
                  <a:schemeClr val="tx1"/>
                </a:solidFill>
              </a:rPr>
              <a:t>What content do you look at regularly?</a:t>
            </a:r>
          </a:p>
          <a:p>
            <a:endParaRPr lang="en-GB" sz="1800" dirty="0">
              <a:solidFill>
                <a:schemeClr val="tx1"/>
              </a:solidFill>
            </a:endParaRPr>
          </a:p>
          <a:p>
            <a:r>
              <a:rPr lang="en-GB" sz="1800" dirty="0">
                <a:solidFill>
                  <a:schemeClr val="tx1"/>
                </a:solidFill>
              </a:rPr>
              <a:t>Has anything that has happened online recently made you feel uncomfortable?</a:t>
            </a:r>
            <a:endParaRPr lang="en-GB" sz="1050" dirty="0">
              <a:solidFill>
                <a:schemeClr val="tx1"/>
              </a:solidFill>
            </a:endParaRPr>
          </a:p>
        </p:txBody>
      </p:sp>
      <p:sp>
        <p:nvSpPr>
          <p:cNvPr id="5" name="Rectangle 4"/>
          <p:cNvSpPr/>
          <p:nvPr/>
        </p:nvSpPr>
        <p:spPr>
          <a:xfrm>
            <a:off x="472787" y="4315239"/>
            <a:ext cx="4982440" cy="2523768"/>
          </a:xfrm>
          <a:prstGeom prst="rect">
            <a:avLst/>
          </a:prstGeom>
        </p:spPr>
        <p:txBody>
          <a:bodyPr wrap="square">
            <a:spAutoFit/>
          </a:bodyPr>
          <a:lstStyle/>
          <a:p>
            <a:r>
              <a:rPr lang="en-GB" sz="2000" u="sng" dirty="0">
                <a:solidFill>
                  <a:schemeClr val="tx1"/>
                </a:solidFill>
                <a:hlinkClick r:id="rId3"/>
              </a:rPr>
              <a:t>Useful links for parents:</a:t>
            </a:r>
          </a:p>
          <a:p>
            <a:r>
              <a:rPr lang="en-GB" sz="2000" dirty="0">
                <a:solidFill>
                  <a:schemeClr val="tx1"/>
                </a:solidFill>
                <a:hlinkClick r:id="rId3"/>
              </a:rPr>
              <a:t>https://www.thinkuknow.co.uk/parents/</a:t>
            </a:r>
            <a:endParaRPr lang="en-GB" sz="2000" dirty="0">
              <a:solidFill>
                <a:schemeClr val="tx1"/>
              </a:solidFill>
            </a:endParaRPr>
          </a:p>
          <a:p>
            <a:endParaRPr lang="en-GB" sz="2000" dirty="0">
              <a:solidFill>
                <a:schemeClr val="tx1"/>
              </a:solidFill>
            </a:endParaRPr>
          </a:p>
          <a:p>
            <a:r>
              <a:rPr lang="en-GB" sz="2000" dirty="0">
                <a:solidFill>
                  <a:schemeClr val="tx1"/>
                </a:solidFill>
                <a:hlinkClick r:id="rId4"/>
              </a:rPr>
              <a:t>https://www.internetmatters.org/</a:t>
            </a:r>
            <a:endParaRPr lang="en-GB" sz="2000" dirty="0">
              <a:solidFill>
                <a:schemeClr val="tx1"/>
              </a:solidFill>
            </a:endParaRPr>
          </a:p>
          <a:p>
            <a:endParaRPr lang="en-GB" sz="2000" dirty="0">
              <a:solidFill>
                <a:schemeClr val="tx1"/>
              </a:solidFill>
            </a:endParaRPr>
          </a:p>
          <a:p>
            <a:r>
              <a:rPr lang="en-GB" sz="2000" dirty="0">
                <a:solidFill>
                  <a:schemeClr val="tx1"/>
                </a:solidFill>
                <a:hlinkClick r:id="rId5"/>
              </a:rPr>
              <a:t>https://swakeleys.hillingdon.sch.uk/safeguarding/</a:t>
            </a:r>
            <a:endParaRPr lang="en-GB" sz="2000" dirty="0">
              <a:solidFill>
                <a:schemeClr val="tx1"/>
              </a:solidFill>
            </a:endParaRPr>
          </a:p>
          <a:p>
            <a:endParaRPr lang="en-GB" sz="1800" dirty="0"/>
          </a:p>
        </p:txBody>
      </p:sp>
    </p:spTree>
    <p:extLst>
      <p:ext uri="{BB962C8B-B14F-4D97-AF65-F5344CB8AC3E}">
        <p14:creationId xmlns:p14="http://schemas.microsoft.com/office/powerpoint/2010/main" val="28617003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488950" cy="1143000"/>
          </a:xfrm>
        </p:spPr>
        <p:txBody>
          <a:bodyPr>
            <a:normAutofit fontScale="90000"/>
          </a:bodyPr>
          <a:lstStyle/>
          <a:p>
            <a:r>
              <a:rPr lang="en-GB" b="1" dirty="0" smtClean="0">
                <a:latin typeface="Gill Sans MT" panose="020B0502020104020203" pitchFamily="34" charset="0"/>
              </a:rPr>
              <a:t>Mental Health services available</a:t>
            </a:r>
            <a:endParaRPr lang="en-GB" b="1" dirty="0">
              <a:latin typeface="Gill Sans MT" panose="020B0502020104020203" pitchFamily="34" charset="0"/>
            </a:endParaRPr>
          </a:p>
        </p:txBody>
      </p:sp>
      <p:sp>
        <p:nvSpPr>
          <p:cNvPr id="3" name="Content Placeholder 2"/>
          <p:cNvSpPr>
            <a:spLocks noGrp="1"/>
          </p:cNvSpPr>
          <p:nvPr>
            <p:ph idx="1"/>
          </p:nvPr>
        </p:nvSpPr>
        <p:spPr>
          <a:xfrm>
            <a:off x="539552" y="1315005"/>
            <a:ext cx="7992888" cy="3508977"/>
          </a:xfrm>
        </p:spPr>
        <p:txBody>
          <a:bodyPr/>
          <a:lstStyle/>
          <a:p>
            <a:r>
              <a:rPr lang="en-GB" b="1" dirty="0"/>
              <a:t>Place2Be and Place2Talk</a:t>
            </a:r>
            <a:endParaRPr lang="en-GB" dirty="0"/>
          </a:p>
        </p:txBody>
      </p:sp>
      <p:sp>
        <p:nvSpPr>
          <p:cNvPr id="5" name="Content Placeholder 2">
            <a:extLst>
              <a:ext uri="{FF2B5EF4-FFF2-40B4-BE49-F238E27FC236}">
                <a16:creationId xmlns:a16="http://schemas.microsoft.com/office/drawing/2014/main" xmlns="" id="{2DE4A8C5-B38C-BB44-8680-55BC46CBD7DF}"/>
              </a:ext>
            </a:extLst>
          </p:cNvPr>
          <p:cNvSpPr txBox="1">
            <a:spLocks/>
          </p:cNvSpPr>
          <p:nvPr/>
        </p:nvSpPr>
        <p:spPr>
          <a:xfrm>
            <a:off x="1194816" y="1844824"/>
            <a:ext cx="6620256" cy="4608512"/>
          </a:xfrm>
          <a:prstGeom prst="rect">
            <a:avLst/>
          </a:prstGeom>
          <a:ln w="38100">
            <a:solidFill>
              <a:srgbClr val="E94E0F"/>
            </a:solidFill>
          </a:ln>
        </p:spPr>
        <p:txBody>
          <a:bodyPr vert="horz" lIns="81000" tIns="81000" rIns="81000" bIns="81000" rtlCol="0" anchor="t">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GB" sz="2000" b="1" dirty="0" smtClean="0">
                <a:solidFill>
                  <a:schemeClr val="tx1"/>
                </a:solidFill>
              </a:rPr>
              <a:t>Place2Be </a:t>
            </a:r>
            <a:r>
              <a:rPr lang="en-GB" sz="2000" dirty="0" smtClean="0">
                <a:solidFill>
                  <a:schemeClr val="tx1"/>
                </a:solidFill>
              </a:rPr>
              <a:t>provides emotional and therapeutic services in primary and secondary schools, building young people's resilience through </a:t>
            </a:r>
            <a:r>
              <a:rPr lang="en-GB" sz="2000" b="1" dirty="0" smtClean="0">
                <a:solidFill>
                  <a:schemeClr val="tx1"/>
                </a:solidFill>
              </a:rPr>
              <a:t>talking, creative work and play. </a:t>
            </a:r>
          </a:p>
          <a:p>
            <a:r>
              <a:rPr lang="en-GB" sz="2000" b="1" dirty="0" smtClean="0">
                <a:solidFill>
                  <a:schemeClr val="tx1"/>
                </a:solidFill>
              </a:rPr>
              <a:t>Place2Talk </a:t>
            </a:r>
            <a:r>
              <a:rPr lang="en-GB" sz="2000" dirty="0" smtClean="0">
                <a:solidFill>
                  <a:schemeClr val="tx1"/>
                </a:solidFill>
              </a:rPr>
              <a:t>is here at break or lunchtime to support young people to think about any worries they might have.</a:t>
            </a:r>
          </a:p>
          <a:p>
            <a:r>
              <a:rPr lang="en-GB" sz="2000" b="1" dirty="0" smtClean="0">
                <a:solidFill>
                  <a:schemeClr val="tx1"/>
                </a:solidFill>
              </a:rPr>
              <a:t>How</a:t>
            </a:r>
            <a:r>
              <a:rPr lang="en-GB" sz="2000" dirty="0" smtClean="0">
                <a:solidFill>
                  <a:schemeClr val="tx1"/>
                </a:solidFill>
              </a:rPr>
              <a:t>: </a:t>
            </a:r>
            <a:r>
              <a:rPr lang="en-GB" sz="2000" b="1" dirty="0" smtClean="0">
                <a:solidFill>
                  <a:schemeClr val="tx1"/>
                </a:solidFill>
              </a:rPr>
              <a:t>Email </a:t>
            </a:r>
            <a:r>
              <a:rPr lang="en-GB" sz="2000" b="1" dirty="0" smtClean="0">
                <a:hlinkClick r:id="rId2">
                  <a:extLst>
                    <a:ext uri="{A12FA001-AC4F-418D-AE19-62706E023703}">
                      <ahyp:hlinkClr xmlns:ahyp="http://schemas.microsoft.com/office/drawing/2018/hyperlinkcolor" xmlns="" val="tx"/>
                    </a:ext>
                  </a:extLst>
                </a:hlinkClick>
              </a:rPr>
              <a:t>place2be@swakeleys.org.uk</a:t>
            </a:r>
            <a:endParaRPr lang="en-GB" sz="2000" b="1" dirty="0" smtClean="0">
              <a:cs typeface="Calibri Light"/>
            </a:endParaRPr>
          </a:p>
          <a:p>
            <a:r>
              <a:rPr lang="en-GB" sz="2000" b="1" dirty="0" smtClean="0">
                <a:solidFill>
                  <a:schemeClr val="tx1"/>
                </a:solidFill>
              </a:rPr>
              <a:t>What</a:t>
            </a:r>
            <a:r>
              <a:rPr lang="en-GB" sz="2000" dirty="0" smtClean="0">
                <a:solidFill>
                  <a:schemeClr val="tx1"/>
                </a:solidFill>
              </a:rPr>
              <a:t>: Book a 15 minute appointment </a:t>
            </a:r>
          </a:p>
          <a:p>
            <a:r>
              <a:rPr lang="en-GB" sz="2000" b="1" dirty="0" smtClean="0">
                <a:solidFill>
                  <a:schemeClr val="tx1"/>
                </a:solidFill>
              </a:rPr>
              <a:t>When</a:t>
            </a:r>
            <a:r>
              <a:rPr lang="en-GB" sz="2000" dirty="0" smtClean="0">
                <a:solidFill>
                  <a:schemeClr val="tx1"/>
                </a:solidFill>
              </a:rPr>
              <a:t>: Break or lunchtime (Monday to Thursday)</a:t>
            </a:r>
          </a:p>
          <a:p>
            <a:r>
              <a:rPr lang="en-GB" sz="2000" b="1" dirty="0" smtClean="0">
                <a:solidFill>
                  <a:schemeClr val="tx1"/>
                </a:solidFill>
              </a:rPr>
              <a:t>For</a:t>
            </a:r>
            <a:r>
              <a:rPr lang="en-GB" sz="2000" dirty="0" smtClean="0">
                <a:solidFill>
                  <a:schemeClr val="tx1"/>
                </a:solidFill>
              </a:rPr>
              <a:t>: Individual or small group session (up to 3 people)</a:t>
            </a:r>
          </a:p>
          <a:p>
            <a:r>
              <a:rPr lang="en-GB" sz="2000" b="1" dirty="0" smtClean="0">
                <a:solidFill>
                  <a:schemeClr val="tx1"/>
                </a:solidFill>
              </a:rPr>
              <a:t>Confidential unless there is a safeguarding concern </a:t>
            </a:r>
          </a:p>
          <a:p>
            <a:endParaRPr lang="en-GB" sz="1050" dirty="0"/>
          </a:p>
        </p:txBody>
      </p:sp>
    </p:spTree>
    <p:extLst>
      <p:ext uri="{BB962C8B-B14F-4D97-AF65-F5344CB8AC3E}">
        <p14:creationId xmlns:p14="http://schemas.microsoft.com/office/powerpoint/2010/main" val="1900230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7024744" cy="1143000"/>
          </a:xfrm>
        </p:spPr>
        <p:txBody>
          <a:bodyPr/>
          <a:lstStyle/>
          <a:p>
            <a:r>
              <a:rPr lang="en-GB" dirty="0" smtClean="0">
                <a:latin typeface="Gill Sans MT" panose="020B0502020104020203" pitchFamily="34" charset="0"/>
              </a:rPr>
              <a:t>Enjoy</a:t>
            </a:r>
            <a:endParaRPr lang="en-GB" dirty="0">
              <a:latin typeface="Gill Sans MT" panose="020B0502020104020203"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60185"/>
            <a:ext cx="3412857" cy="2155488"/>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descr="IMG_10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3464" y="77307"/>
            <a:ext cx="2851154" cy="2138366"/>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p:nvPicPr>
        <p:blipFill>
          <a:blip r:embed="rId4"/>
          <a:stretch>
            <a:fillRect/>
          </a:stretch>
        </p:blipFill>
        <p:spPr>
          <a:xfrm>
            <a:off x="2752864" y="4629313"/>
            <a:ext cx="2630364" cy="2201844"/>
          </a:xfrm>
          <a:prstGeom prst="rect">
            <a:avLst/>
          </a:prstGeom>
        </p:spPr>
      </p:pic>
      <p:pic>
        <p:nvPicPr>
          <p:cNvPr id="8" name="Picture 7"/>
          <p:cNvPicPr>
            <a:picLocks noChangeAspect="1"/>
          </p:cNvPicPr>
          <p:nvPr/>
        </p:nvPicPr>
        <p:blipFill>
          <a:blip r:embed="rId5"/>
          <a:stretch>
            <a:fillRect/>
          </a:stretch>
        </p:blipFill>
        <p:spPr>
          <a:xfrm>
            <a:off x="2486986" y="2301286"/>
            <a:ext cx="3158335" cy="2283365"/>
          </a:xfrm>
          <a:prstGeom prst="rect">
            <a:avLst/>
          </a:prstGeom>
        </p:spPr>
      </p:pic>
      <p:pic>
        <p:nvPicPr>
          <p:cNvPr id="9" name="Picture 3" descr="bazaar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0919" y="1267595"/>
            <a:ext cx="2241550" cy="1681163"/>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8434" y="2395917"/>
            <a:ext cx="2602127" cy="1951595"/>
          </a:xfrm>
          <a:prstGeom prst="rect">
            <a:avLst/>
          </a:prstGeom>
          <a:ln w="19050">
            <a:solidFill>
              <a:srgbClr val="00B050"/>
            </a:solidFill>
          </a:ln>
        </p:spPr>
      </p:pic>
      <p:pic>
        <p:nvPicPr>
          <p:cNvPr id="5" name="Picture 4"/>
          <p:cNvPicPr>
            <a:picLocks noChangeAspect="1"/>
          </p:cNvPicPr>
          <p:nvPr/>
        </p:nvPicPr>
        <p:blipFill>
          <a:blip r:embed="rId8"/>
          <a:stretch>
            <a:fillRect/>
          </a:stretch>
        </p:blipFill>
        <p:spPr>
          <a:xfrm>
            <a:off x="87141" y="4653136"/>
            <a:ext cx="2224803" cy="1988839"/>
          </a:xfrm>
          <a:prstGeom prst="rect">
            <a:avLst/>
          </a:prstGeom>
        </p:spPr>
      </p:pic>
      <p:pic>
        <p:nvPicPr>
          <p:cNvPr id="6" name="Picture 5"/>
          <p:cNvPicPr>
            <a:picLocks noChangeAspect="1"/>
          </p:cNvPicPr>
          <p:nvPr/>
        </p:nvPicPr>
        <p:blipFill>
          <a:blip r:embed="rId9"/>
          <a:stretch>
            <a:fillRect/>
          </a:stretch>
        </p:blipFill>
        <p:spPr>
          <a:xfrm>
            <a:off x="5820365" y="4384833"/>
            <a:ext cx="2862419" cy="2223343"/>
          </a:xfrm>
          <a:prstGeom prst="rect">
            <a:avLst/>
          </a:prstGeom>
        </p:spPr>
      </p:pic>
      <p:pic>
        <p:nvPicPr>
          <p:cNvPr id="7" name="Picture 6"/>
          <p:cNvPicPr>
            <a:picLocks noChangeAspect="1"/>
          </p:cNvPicPr>
          <p:nvPr/>
        </p:nvPicPr>
        <p:blipFill>
          <a:blip r:embed="rId10"/>
          <a:stretch>
            <a:fillRect/>
          </a:stretch>
        </p:blipFill>
        <p:spPr>
          <a:xfrm>
            <a:off x="1051195" y="3306664"/>
            <a:ext cx="1260747" cy="1268760"/>
          </a:xfrm>
          <a:prstGeom prst="rect">
            <a:avLst/>
          </a:prstGeom>
        </p:spPr>
      </p:pic>
    </p:spTree>
    <p:extLst>
      <p:ext uri="{BB962C8B-B14F-4D97-AF65-F5344CB8AC3E}">
        <p14:creationId xmlns:p14="http://schemas.microsoft.com/office/powerpoint/2010/main" val="29577300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7164" y="1772816"/>
            <a:ext cx="4233123" cy="4538586"/>
          </a:xfrm>
        </p:spPr>
        <p:txBody>
          <a:bodyPr>
            <a:noAutofit/>
          </a:bodyPr>
          <a:lstStyle/>
          <a:p>
            <a:r>
              <a:rPr lang="en-GB" sz="2600" b="1" dirty="0" smtClean="0"/>
              <a:t>We also have a Pastoral Support Team.</a:t>
            </a:r>
          </a:p>
          <a:p>
            <a:r>
              <a:rPr lang="en-GB" sz="2600" b="1" dirty="0" smtClean="0"/>
              <a:t>Mr </a:t>
            </a:r>
            <a:r>
              <a:rPr lang="en-GB" sz="2600" b="1" dirty="0" err="1" smtClean="0"/>
              <a:t>Tottman</a:t>
            </a:r>
            <a:r>
              <a:rPr lang="en-GB" sz="2600" b="1" dirty="0" smtClean="0"/>
              <a:t> &amp; Ms Ferreira are available to be seen at break time and they will see students on a weekly basis by appointment if it is felt that support is required.</a:t>
            </a:r>
            <a:endParaRPr lang="en-GB" sz="2600" b="1" dirty="0"/>
          </a:p>
        </p:txBody>
      </p:sp>
      <p:grpSp>
        <p:nvGrpSpPr>
          <p:cNvPr id="4" name="Group 3">
            <a:extLst>
              <a:ext uri="{FF2B5EF4-FFF2-40B4-BE49-F238E27FC236}">
                <a16:creationId xmlns:a16="http://schemas.microsoft.com/office/drawing/2014/main" xmlns="" id="{2D81D8C2-4AF5-FB47-83E4-8171CCA532CC}"/>
              </a:ext>
            </a:extLst>
          </p:cNvPr>
          <p:cNvGrpSpPr/>
          <p:nvPr/>
        </p:nvGrpSpPr>
        <p:grpSpPr>
          <a:xfrm>
            <a:off x="683568" y="1772816"/>
            <a:ext cx="3312368" cy="4538586"/>
            <a:chOff x="6083146" y="2266886"/>
            <a:chExt cx="3925728" cy="5666008"/>
          </a:xfrm>
        </p:grpSpPr>
        <p:sp>
          <p:nvSpPr>
            <p:cNvPr id="5" name="Rectangle 4">
              <a:extLst>
                <a:ext uri="{FF2B5EF4-FFF2-40B4-BE49-F238E27FC236}">
                  <a16:creationId xmlns:a16="http://schemas.microsoft.com/office/drawing/2014/main" xmlns="" id="{BC66AFE4-0018-7349-90BE-35CA9054FB39}"/>
                </a:ext>
              </a:extLst>
            </p:cNvPr>
            <p:cNvSpPr/>
            <p:nvPr/>
          </p:nvSpPr>
          <p:spPr>
            <a:xfrm>
              <a:off x="6122277" y="2266886"/>
              <a:ext cx="3886597" cy="5666008"/>
            </a:xfrm>
            <a:prstGeom prst="rect">
              <a:avLst/>
            </a:prstGeom>
            <a:solidFill>
              <a:srgbClr val="FFE62E"/>
            </a:solidFill>
            <a:ln w="38100">
              <a:solidFill>
                <a:srgbClr val="E94E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Rectangle 5">
              <a:extLst>
                <a:ext uri="{FF2B5EF4-FFF2-40B4-BE49-F238E27FC236}">
                  <a16:creationId xmlns:a16="http://schemas.microsoft.com/office/drawing/2014/main" xmlns="" id="{567F43E9-8FBE-8341-9DA4-1C054AA8C07E}"/>
                </a:ext>
              </a:extLst>
            </p:cNvPr>
            <p:cNvSpPr/>
            <p:nvPr/>
          </p:nvSpPr>
          <p:spPr>
            <a:xfrm>
              <a:off x="6249221" y="2479078"/>
              <a:ext cx="3627004" cy="5256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nvGrpSpPr>
            <p:cNvPr id="7" name="Group 6">
              <a:extLst>
                <a:ext uri="{FF2B5EF4-FFF2-40B4-BE49-F238E27FC236}">
                  <a16:creationId xmlns:a16="http://schemas.microsoft.com/office/drawing/2014/main" xmlns="" id="{51D6DE6D-2F84-AD4C-94B8-FC27DFD45361}"/>
                </a:ext>
              </a:extLst>
            </p:cNvPr>
            <p:cNvGrpSpPr/>
            <p:nvPr/>
          </p:nvGrpSpPr>
          <p:grpSpPr>
            <a:xfrm>
              <a:off x="6083146" y="2635213"/>
              <a:ext cx="3915720" cy="5144020"/>
              <a:chOff x="5955825" y="2528146"/>
              <a:chExt cx="3915720" cy="5144020"/>
            </a:xfrm>
          </p:grpSpPr>
          <p:pic>
            <p:nvPicPr>
              <p:cNvPr id="8" name="Picture 6" descr="Graphical user interface&#10;&#10;Description automatically generated">
                <a:extLst>
                  <a:ext uri="{FF2B5EF4-FFF2-40B4-BE49-F238E27FC236}">
                    <a16:creationId xmlns:a16="http://schemas.microsoft.com/office/drawing/2014/main" xmlns="" id="{E9BA3C57-6503-4382-A4C8-CF368454D6E5}"/>
                  </a:ext>
                </a:extLst>
              </p:cNvPr>
              <p:cNvPicPr>
                <a:picLocks noChangeAspect="1"/>
              </p:cNvPicPr>
              <p:nvPr/>
            </p:nvPicPr>
            <p:blipFill>
              <a:blip r:embed="rId2"/>
              <a:stretch>
                <a:fillRect/>
              </a:stretch>
            </p:blipFill>
            <p:spPr>
              <a:xfrm>
                <a:off x="6653732" y="3382357"/>
                <a:ext cx="2585929" cy="3645226"/>
              </a:xfrm>
              <a:prstGeom prst="rect">
                <a:avLst/>
              </a:prstGeom>
            </p:spPr>
          </p:pic>
          <p:sp>
            <p:nvSpPr>
              <p:cNvPr id="9" name="TextBox 8">
                <a:extLst>
                  <a:ext uri="{FF2B5EF4-FFF2-40B4-BE49-F238E27FC236}">
                    <a16:creationId xmlns:a16="http://schemas.microsoft.com/office/drawing/2014/main" xmlns="" id="{669F3E83-7DE1-154E-AF46-EDC5B8B4BB5B}"/>
                  </a:ext>
                </a:extLst>
              </p:cNvPr>
              <p:cNvSpPr txBox="1"/>
              <p:nvPr/>
            </p:nvSpPr>
            <p:spPr>
              <a:xfrm>
                <a:off x="5955825" y="2528146"/>
                <a:ext cx="3915720" cy="968641"/>
              </a:xfrm>
              <a:prstGeom prst="rect">
                <a:avLst/>
              </a:prstGeom>
              <a:noFill/>
            </p:spPr>
            <p:txBody>
              <a:bodyPr wrap="none" rtlCol="0">
                <a:spAutoFit/>
              </a:bodyPr>
              <a:lstStyle/>
              <a:p>
                <a:pPr algn="ctr"/>
                <a:r>
                  <a:rPr lang="en-US" sz="2400" b="1" dirty="0">
                    <a:solidFill>
                      <a:srgbClr val="484746"/>
                    </a:solidFill>
                  </a:rPr>
                  <a:t>shout</a:t>
                </a:r>
                <a:r>
                  <a:rPr lang="en-US" sz="1600" dirty="0">
                    <a:solidFill>
                      <a:srgbClr val="484746"/>
                    </a:solidFill>
                  </a:rPr>
                  <a:t> : text support service</a:t>
                </a:r>
              </a:p>
              <a:p>
                <a:pPr algn="ctr"/>
                <a:r>
                  <a:rPr lang="en-US" sz="1600" dirty="0">
                    <a:solidFill>
                      <a:srgbClr val="484746"/>
                    </a:solidFill>
                  </a:rPr>
                  <a:t>24/7 crisis text line</a:t>
                </a:r>
              </a:p>
            </p:txBody>
          </p:sp>
          <p:sp>
            <p:nvSpPr>
              <p:cNvPr id="10" name="TextBox 9">
                <a:extLst>
                  <a:ext uri="{FF2B5EF4-FFF2-40B4-BE49-F238E27FC236}">
                    <a16:creationId xmlns:a16="http://schemas.microsoft.com/office/drawing/2014/main" xmlns="" id="{29992047-F76B-7B41-9A08-232C32796353}"/>
                  </a:ext>
                </a:extLst>
              </p:cNvPr>
              <p:cNvSpPr txBox="1"/>
              <p:nvPr/>
            </p:nvSpPr>
            <p:spPr>
              <a:xfrm>
                <a:off x="6349039" y="6871985"/>
                <a:ext cx="3167879" cy="800181"/>
              </a:xfrm>
              <a:prstGeom prst="rect">
                <a:avLst/>
              </a:prstGeom>
              <a:noFill/>
            </p:spPr>
            <p:txBody>
              <a:bodyPr wrap="none" rtlCol="0">
                <a:spAutoFit/>
              </a:bodyPr>
              <a:lstStyle/>
              <a:p>
                <a:pPr algn="ctr"/>
                <a:r>
                  <a:rPr lang="en-US" sz="1600" dirty="0">
                    <a:solidFill>
                      <a:srgbClr val="484746"/>
                    </a:solidFill>
                  </a:rPr>
                  <a:t>Text P2B to 85258</a:t>
                </a:r>
              </a:p>
              <a:p>
                <a:pPr algn="ctr"/>
                <a:r>
                  <a:rPr lang="en-US" sz="1600" dirty="0">
                    <a:solidFill>
                      <a:srgbClr val="484746"/>
                    </a:solidFill>
                    <a:hlinkClick r:id="rId3"/>
                  </a:rPr>
                  <a:t>www.giveusashout.org</a:t>
                </a:r>
                <a:r>
                  <a:rPr lang="en-US" sz="1600" dirty="0">
                    <a:solidFill>
                      <a:srgbClr val="484746"/>
                    </a:solidFill>
                  </a:rPr>
                  <a:t>   </a:t>
                </a:r>
              </a:p>
            </p:txBody>
          </p:sp>
        </p:grpSp>
      </p:grpSp>
      <p:sp>
        <p:nvSpPr>
          <p:cNvPr id="11" name="Title 1"/>
          <p:cNvSpPr>
            <a:spLocks noGrp="1"/>
          </p:cNvSpPr>
          <p:nvPr>
            <p:ph type="title"/>
          </p:nvPr>
        </p:nvSpPr>
        <p:spPr>
          <a:xfrm>
            <a:off x="467544" y="188640"/>
            <a:ext cx="7488950" cy="1143000"/>
          </a:xfrm>
        </p:spPr>
        <p:txBody>
          <a:bodyPr>
            <a:normAutofit fontScale="90000"/>
          </a:bodyPr>
          <a:lstStyle/>
          <a:p>
            <a:r>
              <a:rPr lang="en-GB" b="1" dirty="0" smtClean="0">
                <a:latin typeface="Gill Sans MT" panose="020B0502020104020203" pitchFamily="34" charset="0"/>
              </a:rPr>
              <a:t>Mental Health services available</a:t>
            </a:r>
            <a:endParaRPr lang="en-GB" b="1" dirty="0">
              <a:latin typeface="Gill Sans MT" panose="020B0502020104020203" pitchFamily="34" charset="0"/>
            </a:endParaRPr>
          </a:p>
        </p:txBody>
      </p:sp>
    </p:spTree>
    <p:extLst>
      <p:ext uri="{BB962C8B-B14F-4D97-AF65-F5344CB8AC3E}">
        <p14:creationId xmlns:p14="http://schemas.microsoft.com/office/powerpoint/2010/main" val="12860208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39552" y="-758031"/>
            <a:ext cx="8229600" cy="1836737"/>
          </a:xfrm>
        </p:spPr>
        <p:txBody>
          <a:bodyPr/>
          <a:lstStyle/>
          <a:p>
            <a:pPr eaLnBrk="1" hangingPunct="1"/>
            <a:r>
              <a:rPr lang="en-GB" altLang="en-US" sz="4800" dirty="0" smtClean="0">
                <a:latin typeface="Gill Sans MT" panose="020B0502020104020203" pitchFamily="34" charset="0"/>
              </a:rPr>
              <a:t>Form tutors</a:t>
            </a:r>
          </a:p>
        </p:txBody>
      </p:sp>
      <p:sp>
        <p:nvSpPr>
          <p:cNvPr id="38915" name="AutoShape 6" descr="Image result for swakeleys school"/>
          <p:cNvSpPr>
            <a:spLocks noChangeAspect="1" noChangeArrowheads="1"/>
          </p:cNvSpPr>
          <p:nvPr/>
        </p:nvSpPr>
        <p:spPr bwMode="auto">
          <a:xfrm>
            <a:off x="1206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23453495"/>
              </p:ext>
            </p:extLst>
          </p:nvPr>
        </p:nvGraphicFramePr>
        <p:xfrm>
          <a:off x="683568" y="1412776"/>
          <a:ext cx="7632848" cy="4180346"/>
        </p:xfrm>
        <a:graphic>
          <a:graphicData uri="http://schemas.openxmlformats.org/drawingml/2006/table">
            <a:tbl>
              <a:tblPr firstRow="1" bandRow="1">
                <a:tableStyleId>{00A15C55-8517-42AA-B614-E9B94910E393}</a:tableStyleId>
              </a:tblPr>
              <a:tblGrid>
                <a:gridCol w="1395252"/>
                <a:gridCol w="6237596"/>
              </a:tblGrid>
              <a:tr h="524314">
                <a:tc>
                  <a:txBody>
                    <a:bodyPr/>
                    <a:lstStyle/>
                    <a:p>
                      <a:pPr algn="l">
                        <a:spcAft>
                          <a:spcPts val="0"/>
                        </a:spcAft>
                      </a:pPr>
                      <a:r>
                        <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7FN</a:t>
                      </a:r>
                    </a:p>
                  </a:txBody>
                  <a:tcPr marL="68580" marR="68580" marT="0" marB="0">
                    <a:solidFill>
                      <a:srgbClr val="00B050"/>
                    </a:solidFill>
                  </a:tcPr>
                </a:tc>
                <a:tc>
                  <a:txBody>
                    <a:bodyPr/>
                    <a:lstStyle/>
                    <a:p>
                      <a:pPr algn="just">
                        <a:spcAft>
                          <a:spcPts val="0"/>
                        </a:spcAft>
                      </a:pPr>
                      <a:r>
                        <a:rPr lang="en-GB" sz="3200" b="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Ms </a:t>
                      </a: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A Samuels</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524314">
                <a:tc>
                  <a:txBody>
                    <a:bodyPr/>
                    <a:lstStyle/>
                    <a:p>
                      <a:pPr algn="l">
                        <a:spcAft>
                          <a:spcPts val="0"/>
                        </a:spcAft>
                      </a:pPr>
                      <a:r>
                        <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7MC</a:t>
                      </a:r>
                    </a:p>
                  </a:txBody>
                  <a:tcPr marL="68580" marR="68580" marT="0" marB="0">
                    <a:solidFill>
                      <a:srgbClr val="FFFF00"/>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Mrs R </a:t>
                      </a:r>
                      <a:r>
                        <a:rPr lang="en-GB" sz="3200" b="1" dirty="0" err="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Kantak</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r>
              <a:tr h="524336">
                <a:tc>
                  <a:txBody>
                    <a:bodyPr/>
                    <a:lstStyle/>
                    <a:p>
                      <a:pPr algn="l">
                        <a:spcAft>
                          <a:spcPts val="0"/>
                        </a:spcAft>
                      </a:pPr>
                      <a:r>
                        <a:rPr lang="en-GB" sz="3200" b="1">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7EB</a:t>
                      </a:r>
                    </a:p>
                  </a:txBody>
                  <a:tcPr marL="68580" marR="68580" marT="0" marB="0">
                    <a:solidFill>
                      <a:srgbClr val="FF0000"/>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Ms L Jones</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r>
              <a:tr h="524314">
                <a:tc>
                  <a:txBody>
                    <a:bodyPr/>
                    <a:lstStyle/>
                    <a:p>
                      <a:pPr algn="l">
                        <a:spcAft>
                          <a:spcPts val="0"/>
                        </a:spcAft>
                      </a:pPr>
                      <a:r>
                        <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7JA</a:t>
                      </a:r>
                    </a:p>
                  </a:txBody>
                  <a:tcPr marL="68580" marR="68580" marT="0" marB="0">
                    <a:solidFill>
                      <a:srgbClr val="A66BD3"/>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Miss H </a:t>
                      </a:r>
                      <a:r>
                        <a:rPr lang="en-GB" sz="3200" b="1" dirty="0" err="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Sebley</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A66BD3"/>
                    </a:solidFill>
                  </a:tcPr>
                </a:tc>
              </a:tr>
              <a:tr h="524314">
                <a:tc>
                  <a:txBody>
                    <a:bodyPr/>
                    <a:lstStyle/>
                    <a:p>
                      <a:pPr algn="l">
                        <a:spcAft>
                          <a:spcPts val="0"/>
                        </a:spcAft>
                      </a:pPr>
                      <a:r>
                        <a:rPr lang="en-GB" sz="3200" b="1">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7AF</a:t>
                      </a:r>
                    </a:p>
                  </a:txBody>
                  <a:tcPr marL="68580" marR="68580" marT="0" marB="0">
                    <a:solidFill>
                      <a:srgbClr val="0099FF"/>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Mrs L Hayes</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0099FF"/>
                    </a:solidFill>
                  </a:tcPr>
                </a:tc>
              </a:tr>
              <a:tr h="546760">
                <a:tc>
                  <a:txBody>
                    <a:bodyPr/>
                    <a:lstStyle/>
                    <a:p>
                      <a:pPr algn="l">
                        <a:spcAft>
                          <a:spcPts val="0"/>
                        </a:spcAft>
                      </a:pPr>
                      <a:r>
                        <a:rPr lang="en-GB" sz="3200" b="1">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7RP</a:t>
                      </a:r>
                    </a:p>
                  </a:txBody>
                  <a:tcPr marL="68580" marR="68580" marT="0" marB="0">
                    <a:solidFill>
                      <a:schemeClr val="accent6"/>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Ms C </a:t>
                      </a:r>
                      <a:r>
                        <a:rPr lang="en-GB" sz="3200" b="1" dirty="0" err="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Braban</a:t>
                      </a: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(Assistant YLC7)</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r>
              <a:tr h="524314">
                <a:tc>
                  <a:txBody>
                    <a:bodyPr/>
                    <a:lstStyle/>
                    <a:p>
                      <a:pPr algn="l">
                        <a:spcAft>
                          <a:spcPts val="0"/>
                        </a:spcAft>
                      </a:pPr>
                      <a:r>
                        <a:rPr lang="en-GB" sz="3200" b="1">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7MY</a:t>
                      </a:r>
                    </a:p>
                  </a:txBody>
                  <a:tcPr marL="68580" marR="68580" marT="0" marB="0">
                    <a:solidFill>
                      <a:srgbClr val="FF66FF"/>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Mrs M </a:t>
                      </a:r>
                      <a:r>
                        <a:rPr lang="en-GB" sz="3200" b="1" dirty="0" err="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Vasanthakumar</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FF66FF"/>
                    </a:solidFill>
                  </a:tcPr>
                </a:tc>
              </a:tr>
              <a:tr h="483798">
                <a:tc>
                  <a:txBody>
                    <a:bodyPr/>
                    <a:lstStyle/>
                    <a:p>
                      <a:pPr algn="l">
                        <a:spcAft>
                          <a:spcPts val="0"/>
                        </a:spcAft>
                      </a:pPr>
                      <a:r>
                        <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7DS</a:t>
                      </a:r>
                    </a:p>
                  </a:txBody>
                  <a:tcPr marL="68580" marR="68580" marT="0" marB="0">
                    <a:solidFill>
                      <a:srgbClr val="00FFFF"/>
                    </a:solidFill>
                  </a:tcPr>
                </a:tc>
                <a:tc>
                  <a:txBody>
                    <a:bodyPr/>
                    <a:lstStyle/>
                    <a:p>
                      <a:pPr algn="l">
                        <a:spcAft>
                          <a:spcPts val="0"/>
                        </a:spcAft>
                      </a:pPr>
                      <a:r>
                        <a:rPr lang="en-GB" sz="3200" b="1" dirty="0"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Miss R </a:t>
                      </a:r>
                      <a:r>
                        <a:rPr lang="en-GB" sz="3200" b="1" dirty="0" err="1" smtClean="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Sood</a:t>
                      </a:r>
                      <a:endParaRPr lang="en-GB" sz="32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solidFill>
                      <a:srgbClr val="00FFFF"/>
                    </a:solidFill>
                  </a:tcPr>
                </a:tc>
              </a:tr>
            </a:tbl>
          </a:graphicData>
        </a:graphic>
      </p:graphicFrame>
    </p:spTree>
    <p:extLst>
      <p:ext uri="{BB962C8B-B14F-4D97-AF65-F5344CB8AC3E}">
        <p14:creationId xmlns:p14="http://schemas.microsoft.com/office/powerpoint/2010/main" val="2589400891"/>
      </p:ext>
    </p:extLst>
  </p:cSld>
  <p:clrMapOvr>
    <a:masterClrMapping/>
  </p:clrMapOvr>
  <mc:AlternateContent xmlns:mc="http://schemas.openxmlformats.org/markup-compatibility/2006" xmlns:p14="http://schemas.microsoft.com/office/powerpoint/2010/main">
    <mc:Choice Requires="p14">
      <p:transition spd="slow" p14:dur="2000" advTm="19019"/>
    </mc:Choice>
    <mc:Fallback xmlns="">
      <p:transition spd="slow" advTm="19019"/>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355" y="627070"/>
            <a:ext cx="7820296" cy="1143000"/>
          </a:xfrm>
        </p:spPr>
        <p:txBody>
          <a:bodyPr>
            <a:normAutofit fontScale="90000"/>
          </a:bodyPr>
          <a:lstStyle/>
          <a:p>
            <a:r>
              <a:rPr lang="en-GB" b="1" dirty="0" smtClean="0"/>
              <a:t>Key Dates for Year 7 Autumn Term</a:t>
            </a:r>
            <a:endParaRPr lang="en-GB" b="1" dirty="0"/>
          </a:p>
        </p:txBody>
      </p:sp>
      <p:sp>
        <p:nvSpPr>
          <p:cNvPr id="3" name="Text Placeholder 2"/>
          <p:cNvSpPr>
            <a:spLocks noGrp="1"/>
          </p:cNvSpPr>
          <p:nvPr>
            <p:ph type="body" idx="1"/>
          </p:nvPr>
        </p:nvSpPr>
        <p:spPr>
          <a:xfrm>
            <a:off x="766355" y="1907177"/>
            <a:ext cx="7759335" cy="4136572"/>
          </a:xfrm>
        </p:spPr>
        <p:txBody>
          <a:bodyPr>
            <a:normAutofit fontScale="92500" lnSpcReduction="20000"/>
          </a:bodyPr>
          <a:lstStyle/>
          <a:p>
            <a:pPr lvl="0"/>
            <a:r>
              <a:rPr lang="en-GB" b="1" i="1" dirty="0" smtClean="0">
                <a:solidFill>
                  <a:schemeClr val="tx2">
                    <a:lumMod val="50000"/>
                  </a:schemeClr>
                </a:solidFill>
              </a:rPr>
              <a:t>Thursday </a:t>
            </a:r>
            <a:r>
              <a:rPr lang="en-GB" b="1" i="1" dirty="0">
                <a:solidFill>
                  <a:schemeClr val="tx2">
                    <a:lumMod val="50000"/>
                  </a:schemeClr>
                </a:solidFill>
              </a:rPr>
              <a:t>5</a:t>
            </a:r>
            <a:r>
              <a:rPr lang="en-GB" b="1" i="1" baseline="30000" dirty="0">
                <a:solidFill>
                  <a:schemeClr val="tx2">
                    <a:lumMod val="50000"/>
                  </a:schemeClr>
                </a:solidFill>
              </a:rPr>
              <a:t>th</a:t>
            </a:r>
            <a:r>
              <a:rPr lang="en-GB" b="1" i="1" dirty="0">
                <a:solidFill>
                  <a:schemeClr val="tx2">
                    <a:lumMod val="50000"/>
                  </a:schemeClr>
                </a:solidFill>
              </a:rPr>
              <a:t> October</a:t>
            </a:r>
            <a:r>
              <a:rPr lang="en-GB" dirty="0">
                <a:solidFill>
                  <a:schemeClr val="tx2">
                    <a:lumMod val="50000"/>
                  </a:schemeClr>
                </a:solidFill>
              </a:rPr>
              <a:t>: </a:t>
            </a:r>
            <a:r>
              <a:rPr lang="en-GB" dirty="0"/>
              <a:t>School Photographs</a:t>
            </a:r>
            <a:r>
              <a:rPr lang="en-GB" dirty="0" smtClean="0"/>
              <a:t>.</a:t>
            </a:r>
          </a:p>
          <a:p>
            <a:pPr lvl="0"/>
            <a:r>
              <a:rPr lang="en-GB" b="1" i="1" dirty="0" smtClean="0">
                <a:solidFill>
                  <a:schemeClr val="tx2">
                    <a:lumMod val="50000"/>
                  </a:schemeClr>
                </a:solidFill>
              </a:rPr>
              <a:t>Wednesday 11</a:t>
            </a:r>
            <a:r>
              <a:rPr lang="en-GB" b="1" i="1" baseline="30000" dirty="0" smtClean="0">
                <a:solidFill>
                  <a:schemeClr val="tx2">
                    <a:lumMod val="50000"/>
                  </a:schemeClr>
                </a:solidFill>
              </a:rPr>
              <a:t>th</a:t>
            </a:r>
            <a:r>
              <a:rPr lang="en-GB" b="1" i="1" dirty="0" smtClean="0">
                <a:solidFill>
                  <a:schemeClr val="tx2">
                    <a:lumMod val="50000"/>
                  </a:schemeClr>
                </a:solidFill>
              </a:rPr>
              <a:t> October</a:t>
            </a:r>
            <a:r>
              <a:rPr lang="en-GB" dirty="0" smtClean="0">
                <a:solidFill>
                  <a:schemeClr val="tx2">
                    <a:lumMod val="50000"/>
                  </a:schemeClr>
                </a:solidFill>
              </a:rPr>
              <a:t>: </a:t>
            </a:r>
            <a:r>
              <a:rPr lang="en-GB" dirty="0" smtClean="0"/>
              <a:t>INSET Day &amp; Year 7 EH reports emailed to parents</a:t>
            </a:r>
            <a:endParaRPr lang="en-GB" dirty="0"/>
          </a:p>
          <a:p>
            <a:pPr lvl="0"/>
            <a:r>
              <a:rPr lang="en-GB" b="1" i="1" dirty="0">
                <a:solidFill>
                  <a:schemeClr val="tx2">
                    <a:lumMod val="50000"/>
                  </a:schemeClr>
                </a:solidFill>
              </a:rPr>
              <a:t>Monday 16</a:t>
            </a:r>
            <a:r>
              <a:rPr lang="en-GB" b="1" i="1" baseline="30000" dirty="0">
                <a:solidFill>
                  <a:schemeClr val="tx2">
                    <a:lumMod val="50000"/>
                  </a:schemeClr>
                </a:solidFill>
              </a:rPr>
              <a:t>th</a:t>
            </a:r>
            <a:r>
              <a:rPr lang="en-GB" b="1" i="1" dirty="0">
                <a:solidFill>
                  <a:schemeClr val="tx2">
                    <a:lumMod val="50000"/>
                  </a:schemeClr>
                </a:solidFill>
              </a:rPr>
              <a:t> October:</a:t>
            </a:r>
            <a:r>
              <a:rPr lang="en-GB" dirty="0">
                <a:solidFill>
                  <a:schemeClr val="tx2">
                    <a:lumMod val="50000"/>
                  </a:schemeClr>
                </a:solidFill>
              </a:rPr>
              <a:t> </a:t>
            </a:r>
            <a:r>
              <a:rPr lang="en-GB" dirty="0"/>
              <a:t>Year 7 </a:t>
            </a:r>
            <a:r>
              <a:rPr lang="en-GB" dirty="0" smtClean="0"/>
              <a:t>Senator </a:t>
            </a:r>
            <a:r>
              <a:rPr lang="en-GB" dirty="0"/>
              <a:t>Nominees</a:t>
            </a:r>
          </a:p>
          <a:p>
            <a:pPr lvl="0"/>
            <a:r>
              <a:rPr lang="en-GB" b="1" i="1" dirty="0">
                <a:solidFill>
                  <a:schemeClr val="tx2">
                    <a:lumMod val="50000"/>
                  </a:schemeClr>
                </a:solidFill>
              </a:rPr>
              <a:t>Friday 20</a:t>
            </a:r>
            <a:r>
              <a:rPr lang="en-GB" b="1" i="1" baseline="30000" dirty="0">
                <a:solidFill>
                  <a:schemeClr val="tx2">
                    <a:lumMod val="50000"/>
                  </a:schemeClr>
                </a:solidFill>
              </a:rPr>
              <a:t>th</a:t>
            </a:r>
            <a:r>
              <a:rPr lang="en-GB" b="1" i="1" dirty="0">
                <a:solidFill>
                  <a:schemeClr val="tx2">
                    <a:lumMod val="50000"/>
                  </a:schemeClr>
                </a:solidFill>
              </a:rPr>
              <a:t> October:</a:t>
            </a:r>
            <a:r>
              <a:rPr lang="en-GB" dirty="0">
                <a:solidFill>
                  <a:schemeClr val="tx2">
                    <a:lumMod val="50000"/>
                  </a:schemeClr>
                </a:solidFill>
              </a:rPr>
              <a:t> </a:t>
            </a:r>
            <a:r>
              <a:rPr lang="en-GB" dirty="0"/>
              <a:t>Form Tutor We Listen Day Year 7 </a:t>
            </a:r>
            <a:endParaRPr lang="en-GB" dirty="0" smtClean="0"/>
          </a:p>
          <a:p>
            <a:pPr lvl="0"/>
            <a:r>
              <a:rPr lang="en-GB" b="1" i="1" dirty="0" smtClean="0">
                <a:solidFill>
                  <a:schemeClr val="tx2">
                    <a:lumMod val="50000"/>
                  </a:schemeClr>
                </a:solidFill>
              </a:rPr>
              <a:t>Half Term: </a:t>
            </a:r>
            <a:r>
              <a:rPr lang="en-GB" dirty="0" smtClean="0"/>
              <a:t>Monday 23</a:t>
            </a:r>
            <a:r>
              <a:rPr lang="en-GB" baseline="30000" dirty="0" smtClean="0"/>
              <a:t>rd</a:t>
            </a:r>
            <a:r>
              <a:rPr lang="en-GB" dirty="0" smtClean="0"/>
              <a:t> October – Tuesday 31</a:t>
            </a:r>
            <a:r>
              <a:rPr lang="en-GB" baseline="30000" dirty="0" smtClean="0"/>
              <a:t>st</a:t>
            </a:r>
            <a:r>
              <a:rPr lang="en-GB" dirty="0" smtClean="0"/>
              <a:t> October</a:t>
            </a:r>
          </a:p>
          <a:p>
            <a:r>
              <a:rPr lang="en-GB" b="1" i="1" dirty="0">
                <a:solidFill>
                  <a:schemeClr val="tx2">
                    <a:lumMod val="50000"/>
                  </a:schemeClr>
                </a:solidFill>
              </a:rPr>
              <a:t>Friday 17</a:t>
            </a:r>
            <a:r>
              <a:rPr lang="en-GB" b="1" i="1" baseline="30000" dirty="0">
                <a:solidFill>
                  <a:schemeClr val="tx2">
                    <a:lumMod val="50000"/>
                  </a:schemeClr>
                </a:solidFill>
              </a:rPr>
              <a:t>th</a:t>
            </a:r>
            <a:r>
              <a:rPr lang="en-GB" b="1" i="1" dirty="0">
                <a:solidFill>
                  <a:schemeClr val="tx2">
                    <a:lumMod val="50000"/>
                  </a:schemeClr>
                </a:solidFill>
              </a:rPr>
              <a:t> November:</a:t>
            </a:r>
            <a:r>
              <a:rPr lang="en-GB" dirty="0"/>
              <a:t> Year 7 Senator Elections.</a:t>
            </a:r>
          </a:p>
          <a:p>
            <a:pPr lvl="0"/>
            <a:r>
              <a:rPr lang="en-GB" b="1" i="1" dirty="0" smtClean="0">
                <a:solidFill>
                  <a:schemeClr val="tx2">
                    <a:lumMod val="50000"/>
                  </a:schemeClr>
                </a:solidFill>
              </a:rPr>
              <a:t>Thursday 23</a:t>
            </a:r>
            <a:r>
              <a:rPr lang="en-GB" b="1" i="1" baseline="30000" dirty="0" smtClean="0">
                <a:solidFill>
                  <a:schemeClr val="tx2">
                    <a:lumMod val="50000"/>
                  </a:schemeClr>
                </a:solidFill>
              </a:rPr>
              <a:t>rd</a:t>
            </a:r>
            <a:r>
              <a:rPr lang="en-GB" b="1" i="1" dirty="0" smtClean="0">
                <a:solidFill>
                  <a:schemeClr val="tx2">
                    <a:lumMod val="50000"/>
                  </a:schemeClr>
                </a:solidFill>
              </a:rPr>
              <a:t> &amp; Friday 24</a:t>
            </a:r>
            <a:r>
              <a:rPr lang="en-GB" b="1" i="1" baseline="30000" dirty="0" smtClean="0">
                <a:solidFill>
                  <a:schemeClr val="tx2">
                    <a:lumMod val="50000"/>
                  </a:schemeClr>
                </a:solidFill>
              </a:rPr>
              <a:t>th</a:t>
            </a:r>
            <a:r>
              <a:rPr lang="en-GB" b="1" i="1" dirty="0" smtClean="0">
                <a:solidFill>
                  <a:schemeClr val="tx2">
                    <a:lumMod val="50000"/>
                  </a:schemeClr>
                </a:solidFill>
              </a:rPr>
              <a:t> November:</a:t>
            </a:r>
            <a:r>
              <a:rPr lang="en-GB" b="1" i="1" dirty="0" smtClean="0"/>
              <a:t> </a:t>
            </a:r>
            <a:r>
              <a:rPr lang="en-GB" dirty="0" smtClean="0"/>
              <a:t>INSET Days</a:t>
            </a:r>
          </a:p>
          <a:p>
            <a:r>
              <a:rPr lang="en-GB" b="1" i="1" dirty="0">
                <a:solidFill>
                  <a:schemeClr val="tx2">
                    <a:lumMod val="50000"/>
                  </a:schemeClr>
                </a:solidFill>
              </a:rPr>
              <a:t>Wednesday13</a:t>
            </a:r>
            <a:r>
              <a:rPr lang="en-GB" b="1" i="1" baseline="30000" dirty="0">
                <a:solidFill>
                  <a:schemeClr val="tx2">
                    <a:lumMod val="50000"/>
                  </a:schemeClr>
                </a:solidFill>
              </a:rPr>
              <a:t>th</a:t>
            </a:r>
            <a:r>
              <a:rPr lang="en-GB" b="1" i="1" dirty="0">
                <a:solidFill>
                  <a:schemeClr val="tx2">
                    <a:lumMod val="50000"/>
                  </a:schemeClr>
                </a:solidFill>
              </a:rPr>
              <a:t> December:</a:t>
            </a:r>
            <a:r>
              <a:rPr lang="en-GB" dirty="0">
                <a:solidFill>
                  <a:schemeClr val="tx2">
                    <a:lumMod val="50000"/>
                  </a:schemeClr>
                </a:solidFill>
              </a:rPr>
              <a:t> </a:t>
            </a:r>
            <a:r>
              <a:rPr lang="en-GB" dirty="0"/>
              <a:t>Year 7 Pantomime</a:t>
            </a:r>
          </a:p>
          <a:p>
            <a:pPr lvl="0"/>
            <a:r>
              <a:rPr lang="en-GB" b="1" i="1" dirty="0" smtClean="0">
                <a:solidFill>
                  <a:schemeClr val="tx2">
                    <a:lumMod val="50000"/>
                  </a:schemeClr>
                </a:solidFill>
              </a:rPr>
              <a:t>Wednesday 20</a:t>
            </a:r>
            <a:r>
              <a:rPr lang="en-GB" b="1" i="1" baseline="30000" dirty="0" smtClean="0">
                <a:solidFill>
                  <a:schemeClr val="tx2">
                    <a:lumMod val="50000"/>
                  </a:schemeClr>
                </a:solidFill>
              </a:rPr>
              <a:t>th</a:t>
            </a:r>
            <a:r>
              <a:rPr lang="en-GB" b="1" i="1" dirty="0" smtClean="0">
                <a:solidFill>
                  <a:schemeClr val="tx2">
                    <a:lumMod val="50000"/>
                  </a:schemeClr>
                </a:solidFill>
              </a:rPr>
              <a:t> December: </a:t>
            </a:r>
            <a:r>
              <a:rPr lang="en-GB" dirty="0" smtClean="0"/>
              <a:t>Christmas holidays, return to school Monday 8</a:t>
            </a:r>
            <a:r>
              <a:rPr lang="en-GB" baseline="30000" dirty="0" smtClean="0"/>
              <a:t>th</a:t>
            </a:r>
            <a:r>
              <a:rPr lang="en-GB" dirty="0" smtClean="0"/>
              <a:t> January</a:t>
            </a:r>
            <a:endParaRPr lang="en-GB" dirty="0"/>
          </a:p>
        </p:txBody>
      </p:sp>
    </p:spTree>
    <p:extLst>
      <p:ext uri="{BB962C8B-B14F-4D97-AF65-F5344CB8AC3E}">
        <p14:creationId xmlns:p14="http://schemas.microsoft.com/office/powerpoint/2010/main" val="40624493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705447"/>
            <a:ext cx="7024744" cy="1143000"/>
          </a:xfrm>
        </p:spPr>
        <p:txBody>
          <a:bodyPr>
            <a:normAutofit/>
          </a:bodyPr>
          <a:lstStyle/>
          <a:p>
            <a:pPr algn="ctr"/>
            <a:r>
              <a:rPr lang="en-GB" sz="6600" b="1" dirty="0" smtClean="0"/>
              <a:t>Thank you</a:t>
            </a:r>
            <a:endParaRPr lang="en-GB" sz="6600" b="1" dirty="0"/>
          </a:p>
        </p:txBody>
      </p:sp>
      <p:sp>
        <p:nvSpPr>
          <p:cNvPr id="3" name="Text Placeholder 2"/>
          <p:cNvSpPr>
            <a:spLocks noGrp="1"/>
          </p:cNvSpPr>
          <p:nvPr>
            <p:ph type="body" idx="1"/>
          </p:nvPr>
        </p:nvSpPr>
        <p:spPr>
          <a:xfrm>
            <a:off x="539931" y="1848447"/>
            <a:ext cx="8029303" cy="1356307"/>
          </a:xfrm>
        </p:spPr>
        <p:txBody>
          <a:bodyPr/>
          <a:lstStyle/>
          <a:p>
            <a:r>
              <a:rPr lang="en-GB" dirty="0" smtClean="0"/>
              <a:t>Please use the QR code to now complete the short questionnaire regarding your daughter’s start to secondary school:</a:t>
            </a:r>
            <a:endParaRPr lang="en-GB" dirty="0"/>
          </a:p>
        </p:txBody>
      </p:sp>
      <p:pic>
        <p:nvPicPr>
          <p:cNvPr id="6" name="Picture 5"/>
          <p:cNvPicPr>
            <a:picLocks noChangeAspect="1"/>
          </p:cNvPicPr>
          <p:nvPr/>
        </p:nvPicPr>
        <p:blipFill rotWithShape="1">
          <a:blip r:embed="rId2"/>
          <a:srcRect l="15905" t="17143" r="15355" b="50984"/>
          <a:stretch/>
        </p:blipFill>
        <p:spPr>
          <a:xfrm>
            <a:off x="3030582" y="3091541"/>
            <a:ext cx="3396344" cy="3409932"/>
          </a:xfrm>
          <a:prstGeom prst="rect">
            <a:avLst/>
          </a:prstGeom>
        </p:spPr>
      </p:pic>
      <p:sp>
        <p:nvSpPr>
          <p:cNvPr id="5" name="TextBox 4"/>
          <p:cNvSpPr txBox="1"/>
          <p:nvPr/>
        </p:nvSpPr>
        <p:spPr>
          <a:xfrm>
            <a:off x="1367246" y="4391448"/>
            <a:ext cx="1541417" cy="461665"/>
          </a:xfrm>
          <a:prstGeom prst="rect">
            <a:avLst/>
          </a:prstGeom>
          <a:solidFill>
            <a:schemeClr val="tx1"/>
          </a:solidFill>
        </p:spPr>
        <p:txBody>
          <a:bodyPr wrap="square" rtlCol="0">
            <a:spAutoFit/>
          </a:bodyPr>
          <a:lstStyle/>
          <a:p>
            <a:r>
              <a:rPr lang="en-GB" sz="2400" b="1" dirty="0" smtClean="0">
                <a:solidFill>
                  <a:schemeClr val="bg1"/>
                </a:solidFill>
              </a:rPr>
              <a:t>Scan me</a:t>
            </a:r>
            <a:endParaRPr lang="en-GB" sz="2400" b="1" dirty="0">
              <a:solidFill>
                <a:schemeClr val="bg1"/>
              </a:solidFill>
            </a:endParaRPr>
          </a:p>
        </p:txBody>
      </p:sp>
    </p:spTree>
    <p:extLst>
      <p:ext uri="{BB962C8B-B14F-4D97-AF65-F5344CB8AC3E}">
        <p14:creationId xmlns:p14="http://schemas.microsoft.com/office/powerpoint/2010/main" val="2456884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7024744" cy="1143000"/>
          </a:xfrm>
        </p:spPr>
        <p:txBody>
          <a:bodyPr/>
          <a:lstStyle/>
          <a:p>
            <a:r>
              <a:rPr lang="en-GB" dirty="0" smtClean="0">
                <a:latin typeface="Gill Sans MT" panose="020B0502020104020203" pitchFamily="34" charset="0"/>
              </a:rPr>
              <a:t>Achieve</a:t>
            </a:r>
            <a:endParaRPr lang="en-GB" dirty="0">
              <a:latin typeface="Gill Sans MT" panose="020B0502020104020203" pitchFamily="34" charset="0"/>
            </a:endParaRPr>
          </a:p>
        </p:txBody>
      </p:sp>
      <p:pic>
        <p:nvPicPr>
          <p:cNvPr id="1026" name="Picture 2" descr="image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220072" y="483680"/>
            <a:ext cx="3240360" cy="24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67544" y="980728"/>
            <a:ext cx="3288365" cy="24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67543" y="3501008"/>
            <a:ext cx="3479709" cy="260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image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32039" y="3284984"/>
            <a:ext cx="364840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695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272" y="1124744"/>
            <a:ext cx="6829088" cy="584775"/>
          </a:xfrm>
          <a:prstGeom prst="rect">
            <a:avLst/>
          </a:prstGeom>
          <a:noFill/>
        </p:spPr>
        <p:txBody>
          <a:bodyPr wrap="square" rtlCol="0">
            <a:spAutoFit/>
          </a:bodyPr>
          <a:lstStyle/>
          <a:p>
            <a:endParaRPr lang="en-GB" sz="3200" i="1" dirty="0" smtClean="0"/>
          </a:p>
        </p:txBody>
      </p:sp>
      <p:sp>
        <p:nvSpPr>
          <p:cNvPr id="3" name="Rectangle 2"/>
          <p:cNvSpPr/>
          <p:nvPr/>
        </p:nvSpPr>
        <p:spPr>
          <a:xfrm>
            <a:off x="395536" y="695377"/>
            <a:ext cx="8424936" cy="4993675"/>
          </a:xfrm>
          <a:prstGeom prst="rect">
            <a:avLst/>
          </a:prstGeom>
        </p:spPr>
        <p:txBody>
          <a:bodyPr wrap="square">
            <a:spAutoFit/>
          </a:bodyPr>
          <a:lstStyle/>
          <a:p>
            <a:r>
              <a:rPr lang="en-GB" sz="3600" b="1" dirty="0"/>
              <a:t>Exam Success – GCSE</a:t>
            </a:r>
          </a:p>
          <a:p>
            <a:endParaRPr lang="en-GB" sz="200" dirty="0"/>
          </a:p>
          <a:p>
            <a:endParaRPr lang="en-GB" sz="1050" b="1" dirty="0" smtClean="0">
              <a:solidFill>
                <a:srgbClr val="00B050"/>
              </a:solidFill>
            </a:endParaRPr>
          </a:p>
          <a:p>
            <a:endParaRPr lang="en-GB" b="1" u="sng" dirty="0" smtClean="0"/>
          </a:p>
          <a:p>
            <a:r>
              <a:rPr lang="en-GB" sz="2800" b="1" u="sng" dirty="0" smtClean="0"/>
              <a:t>2023 headlines</a:t>
            </a:r>
          </a:p>
          <a:p>
            <a:pPr lvl="0"/>
            <a:endParaRPr lang="en-GB" sz="2800" dirty="0">
              <a:solidFill>
                <a:schemeClr val="dk1"/>
              </a:solidFill>
              <a:ea typeface="Century Gothic"/>
              <a:cs typeface="Century Gothic"/>
              <a:sym typeface="Century Gothic"/>
            </a:endParaRPr>
          </a:p>
          <a:p>
            <a:pPr lvl="0"/>
            <a:r>
              <a:rPr lang="en-GB" sz="2800" b="1" dirty="0" smtClean="0">
                <a:solidFill>
                  <a:srgbClr val="00B050"/>
                </a:solidFill>
                <a:ea typeface="Century Gothic"/>
                <a:cs typeface="Century Gothic"/>
                <a:sym typeface="Century Gothic"/>
              </a:rPr>
              <a:t>80% </a:t>
            </a:r>
            <a:r>
              <a:rPr lang="en-GB" sz="2800" dirty="0" smtClean="0">
                <a:solidFill>
                  <a:schemeClr val="dk1"/>
                </a:solidFill>
                <a:ea typeface="Century Gothic"/>
                <a:cs typeface="Century Gothic"/>
                <a:sym typeface="Century Gothic"/>
              </a:rPr>
              <a:t> achieved grade </a:t>
            </a:r>
            <a:r>
              <a:rPr lang="en-GB" sz="2800" dirty="0">
                <a:solidFill>
                  <a:schemeClr val="dk1"/>
                </a:solidFill>
                <a:ea typeface="Century Gothic"/>
                <a:cs typeface="Century Gothic"/>
                <a:sym typeface="Century Gothic"/>
              </a:rPr>
              <a:t>4 and above with </a:t>
            </a:r>
            <a:r>
              <a:rPr lang="en-GB" sz="2800" dirty="0" smtClean="0">
                <a:solidFill>
                  <a:schemeClr val="dk1"/>
                </a:solidFill>
                <a:ea typeface="Century Gothic"/>
                <a:cs typeface="Century Gothic"/>
                <a:sym typeface="Century Gothic"/>
              </a:rPr>
              <a:t>E&amp;M</a:t>
            </a:r>
            <a:endParaRPr lang="en-GB" sz="2800" dirty="0"/>
          </a:p>
          <a:p>
            <a:pPr lvl="0"/>
            <a:endParaRPr lang="en-GB" sz="2800" dirty="0">
              <a:solidFill>
                <a:schemeClr val="dk1"/>
              </a:solidFill>
              <a:ea typeface="Century Gothic"/>
              <a:cs typeface="Century Gothic"/>
              <a:sym typeface="Century Gothic"/>
            </a:endParaRPr>
          </a:p>
          <a:p>
            <a:pPr lvl="0"/>
            <a:r>
              <a:rPr lang="en-GB" sz="2800" b="1" dirty="0" smtClean="0">
                <a:solidFill>
                  <a:srgbClr val="00B050"/>
                </a:solidFill>
                <a:ea typeface="Century Gothic"/>
                <a:cs typeface="Century Gothic"/>
                <a:sym typeface="Century Gothic"/>
              </a:rPr>
              <a:t>59% </a:t>
            </a:r>
            <a:r>
              <a:rPr lang="en-GB" sz="2800" dirty="0" smtClean="0">
                <a:solidFill>
                  <a:schemeClr val="dk1"/>
                </a:solidFill>
                <a:ea typeface="Century Gothic"/>
                <a:cs typeface="Century Gothic"/>
                <a:sym typeface="Century Gothic"/>
              </a:rPr>
              <a:t>achieved grade </a:t>
            </a:r>
            <a:r>
              <a:rPr lang="en-GB" sz="2800" dirty="0">
                <a:solidFill>
                  <a:schemeClr val="dk1"/>
                </a:solidFill>
                <a:ea typeface="Century Gothic"/>
                <a:cs typeface="Century Gothic"/>
                <a:sym typeface="Century Gothic"/>
              </a:rPr>
              <a:t>5 and above with </a:t>
            </a:r>
            <a:r>
              <a:rPr lang="en-GB" sz="2800" dirty="0" smtClean="0">
                <a:solidFill>
                  <a:schemeClr val="dk1"/>
                </a:solidFill>
                <a:ea typeface="Century Gothic"/>
                <a:cs typeface="Century Gothic"/>
                <a:sym typeface="Century Gothic"/>
              </a:rPr>
              <a:t>E&amp;M</a:t>
            </a:r>
            <a:endParaRPr lang="en-GB" sz="2800" dirty="0"/>
          </a:p>
          <a:p>
            <a:pPr lvl="0"/>
            <a:endParaRPr lang="en-GB" sz="2800" dirty="0">
              <a:solidFill>
                <a:schemeClr val="dk1"/>
              </a:solidFill>
              <a:ea typeface="Century Gothic"/>
              <a:cs typeface="Century Gothic"/>
              <a:sym typeface="Century Gothic"/>
            </a:endParaRPr>
          </a:p>
          <a:p>
            <a:pPr lvl="0"/>
            <a:r>
              <a:rPr lang="en-GB" sz="2800" b="1" i="1" dirty="0" smtClean="0">
                <a:solidFill>
                  <a:srgbClr val="00B050"/>
                </a:solidFill>
                <a:ea typeface="Century Gothic"/>
                <a:cs typeface="Century Gothic"/>
                <a:sym typeface="Century Gothic"/>
              </a:rPr>
              <a:t>500 </a:t>
            </a:r>
            <a:r>
              <a:rPr lang="en-GB" sz="2800" i="1" dirty="0" smtClean="0">
                <a:solidFill>
                  <a:schemeClr val="dk1"/>
                </a:solidFill>
                <a:ea typeface="Century Gothic"/>
                <a:cs typeface="Century Gothic"/>
                <a:sym typeface="Century Gothic"/>
              </a:rPr>
              <a:t>grades 9-7</a:t>
            </a:r>
            <a:endParaRPr lang="en-GB" sz="2800" i="1" dirty="0">
              <a:solidFill>
                <a:schemeClr val="dk1"/>
              </a:solidFill>
              <a:ea typeface="Century Gothic"/>
              <a:cs typeface="Century Gothic"/>
              <a:sym typeface="Century Gothic"/>
            </a:endParaRPr>
          </a:p>
          <a:p>
            <a:endParaRPr lang="en-GB" sz="2800" b="1" i="1" dirty="0" smtClean="0">
              <a:solidFill>
                <a:srgbClr val="00B050"/>
              </a:solidFill>
            </a:endParaRPr>
          </a:p>
          <a:p>
            <a:endParaRPr lang="en-GB" sz="2800" i="1" dirty="0"/>
          </a:p>
        </p:txBody>
      </p:sp>
    </p:spTree>
    <p:extLst>
      <p:ext uri="{BB962C8B-B14F-4D97-AF65-F5344CB8AC3E}">
        <p14:creationId xmlns:p14="http://schemas.microsoft.com/office/powerpoint/2010/main" val="496016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Google Shape;564;p61" descr="C:\Users\anightingale\Desktop\Logos!\Prospectus 2012 cover.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88" y="363538"/>
            <a:ext cx="6161087"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Google Shape;565;p61"/>
          <p:cNvSpPr>
            <a:spLocks noChangeArrowheads="1"/>
          </p:cNvSpPr>
          <p:nvPr/>
        </p:nvSpPr>
        <p:spPr bwMode="auto">
          <a:xfrm>
            <a:off x="468313" y="908050"/>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sz="2000" i="1">
                <a:latin typeface="Century Gothic" panose="020B0502020202020204" pitchFamily="34" charset="0"/>
                <a:sym typeface="Century Gothic" panose="020B0502020202020204" pitchFamily="34" charset="0"/>
              </a:rPr>
              <a:t>	</a:t>
            </a:r>
            <a:endParaRPr lang="en-US" altLang="en-US"/>
          </a:p>
        </p:txBody>
      </p:sp>
      <p:graphicFrame>
        <p:nvGraphicFramePr>
          <p:cNvPr id="2" name="Table 1"/>
          <p:cNvGraphicFramePr>
            <a:graphicFrameLocks noGrp="1"/>
          </p:cNvGraphicFramePr>
          <p:nvPr>
            <p:extLst/>
          </p:nvPr>
        </p:nvGraphicFramePr>
        <p:xfrm>
          <a:off x="1084263" y="2324100"/>
          <a:ext cx="6696075" cy="2344740"/>
        </p:xfrm>
        <a:graphic>
          <a:graphicData uri="http://schemas.openxmlformats.org/drawingml/2006/table">
            <a:tbl>
              <a:tblPr firstRow="1" firstCol="1" bandRow="1">
                <a:tableStyleId>{5C22544A-7EE6-4342-B048-85BDC9FD1C3A}</a:tableStyleId>
              </a:tblPr>
              <a:tblGrid>
                <a:gridCol w="2574237">
                  <a:extLst>
                    <a:ext uri="{9D8B030D-6E8A-4147-A177-3AD203B41FA5}">
                      <a16:colId xmlns="" xmlns:a16="http://schemas.microsoft.com/office/drawing/2014/main" val="20000"/>
                    </a:ext>
                  </a:extLst>
                </a:gridCol>
                <a:gridCol w="1889813">
                  <a:extLst>
                    <a:ext uri="{9D8B030D-6E8A-4147-A177-3AD203B41FA5}">
                      <a16:colId xmlns="" xmlns:a16="http://schemas.microsoft.com/office/drawing/2014/main" val="20001"/>
                    </a:ext>
                  </a:extLst>
                </a:gridCol>
                <a:gridCol w="2232025">
                  <a:extLst>
                    <a:ext uri="{9D8B030D-6E8A-4147-A177-3AD203B41FA5}">
                      <a16:colId xmlns="" xmlns:a16="http://schemas.microsoft.com/office/drawing/2014/main" val="20002"/>
                    </a:ext>
                  </a:extLst>
                </a:gridCol>
              </a:tblGrid>
              <a:tr h="586185">
                <a:tc>
                  <a:txBody>
                    <a:bodyPr/>
                    <a:lstStyle/>
                    <a:p>
                      <a:endParaRPr lang="en-GB" sz="1800" dirty="0">
                        <a:effectLst/>
                        <a:latin typeface="Gill Sans MT" panose="020B0502020104020203" pitchFamily="34" charset="0"/>
                      </a:endParaRPr>
                    </a:p>
                  </a:txBody>
                  <a:tcPr marL="9524" marR="9524" marT="9526" marB="9526" anchor="ctr"/>
                </a:tc>
                <a:tc>
                  <a:txBody>
                    <a:bodyPr/>
                    <a:lstStyle/>
                    <a:p>
                      <a:pPr>
                        <a:spcAft>
                          <a:spcPts val="0"/>
                        </a:spcAft>
                      </a:pPr>
                      <a:r>
                        <a:rPr lang="en-GB" sz="2800" dirty="0" smtClean="0">
                          <a:effectLst/>
                          <a:latin typeface="Gill Sans MT" panose="020B0502020104020203" pitchFamily="34" charset="0"/>
                        </a:rPr>
                        <a:t>Swakeleys</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smtClean="0">
                          <a:effectLst/>
                          <a:latin typeface="Gill Sans MT" panose="020B0502020104020203" pitchFamily="34" charset="0"/>
                        </a:rPr>
                        <a:t>Hillingdon</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 xmlns:a16="http://schemas.microsoft.com/office/drawing/2014/main" val="10000"/>
                  </a:ext>
                </a:extLst>
              </a:tr>
              <a:tr h="586185">
                <a:tc>
                  <a:txBody>
                    <a:bodyPr/>
                    <a:lstStyle/>
                    <a:p>
                      <a:pPr>
                        <a:spcAft>
                          <a:spcPts val="0"/>
                        </a:spcAft>
                      </a:pPr>
                      <a:r>
                        <a:rPr lang="en-GB" sz="2800" dirty="0" smtClean="0">
                          <a:effectLst/>
                          <a:latin typeface="Gill Sans MT" panose="020B0502020104020203" pitchFamily="34" charset="0"/>
                        </a:rPr>
                        <a:t>Attainment </a:t>
                      </a:r>
                      <a:r>
                        <a:rPr lang="en-GB" sz="2800" dirty="0">
                          <a:effectLst/>
                          <a:latin typeface="Gill Sans MT" panose="020B0502020104020203" pitchFamily="34" charset="0"/>
                        </a:rPr>
                        <a:t>8</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a:effectLst/>
                          <a:latin typeface="Gill Sans MT" panose="020B0502020104020203" pitchFamily="34" charset="0"/>
                        </a:rPr>
                        <a:t>53.2</a:t>
                      </a:r>
                      <a:endParaRPr lang="en-GB" sz="280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a:effectLst/>
                          <a:latin typeface="Gill Sans MT" panose="020B0502020104020203" pitchFamily="34" charset="0"/>
                        </a:rPr>
                        <a:t>46.0</a:t>
                      </a:r>
                      <a:endParaRPr lang="en-GB" sz="280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 xmlns:a16="http://schemas.microsoft.com/office/drawing/2014/main" val="10001"/>
                  </a:ext>
                </a:extLst>
              </a:tr>
              <a:tr h="586185">
                <a:tc>
                  <a:txBody>
                    <a:bodyPr/>
                    <a:lstStyle/>
                    <a:p>
                      <a:pPr>
                        <a:spcAft>
                          <a:spcPts val="0"/>
                        </a:spcAft>
                      </a:pPr>
                      <a:r>
                        <a:rPr lang="en-GB" sz="2800" dirty="0">
                          <a:effectLst/>
                          <a:latin typeface="Gill Sans MT" panose="020B0502020104020203" pitchFamily="34" charset="0"/>
                        </a:rPr>
                        <a:t>9-5% EM</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a:effectLst/>
                          <a:latin typeface="Gill Sans MT" panose="020B0502020104020203" pitchFamily="34" charset="0"/>
                        </a:rPr>
                        <a:t>59%</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a:effectLst/>
                          <a:latin typeface="Gill Sans MT" panose="020B0502020104020203" pitchFamily="34" charset="0"/>
                        </a:rPr>
                        <a:t>51%</a:t>
                      </a:r>
                      <a:endParaRPr lang="en-GB" sz="280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 xmlns:a16="http://schemas.microsoft.com/office/drawing/2014/main" val="10002"/>
                  </a:ext>
                </a:extLst>
              </a:tr>
              <a:tr h="586185">
                <a:tc>
                  <a:txBody>
                    <a:bodyPr/>
                    <a:lstStyle/>
                    <a:p>
                      <a:pPr>
                        <a:spcAft>
                          <a:spcPts val="0"/>
                        </a:spcAft>
                      </a:pPr>
                      <a:r>
                        <a:rPr lang="en-GB" sz="2800">
                          <a:effectLst/>
                          <a:latin typeface="Gill Sans MT" panose="020B0502020104020203" pitchFamily="34" charset="0"/>
                        </a:rPr>
                        <a:t>Ebacc APS</a:t>
                      </a:r>
                      <a:endParaRPr lang="en-GB" sz="280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a:effectLst/>
                          <a:latin typeface="Gill Sans MT" panose="020B0502020104020203" pitchFamily="34" charset="0"/>
                        </a:rPr>
                        <a:t>4.67</a:t>
                      </a:r>
                      <a:endParaRPr lang="en-GB" sz="280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a:effectLst/>
                          <a:latin typeface="Gill Sans MT" panose="020B0502020104020203" pitchFamily="34" charset="0"/>
                        </a:rPr>
                        <a:t>4.09</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10979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Austin">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4322</TotalTime>
  <Words>3252</Words>
  <Application>Microsoft Office PowerPoint</Application>
  <PresentationFormat>On-screen Show (4:3)</PresentationFormat>
  <Paragraphs>554</Paragraphs>
  <Slides>63</Slides>
  <Notes>37</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9" baseType="lpstr">
      <vt:lpstr>Comic Sans MS</vt:lpstr>
      <vt:lpstr>Calibri</vt:lpstr>
      <vt:lpstr>Century Gothic</vt:lpstr>
      <vt:lpstr>Century</vt:lpstr>
      <vt:lpstr>Times New Roman</vt:lpstr>
      <vt:lpstr>Arial</vt:lpstr>
      <vt:lpstr>Courier New</vt:lpstr>
      <vt:lpstr>Gill Sans MT</vt:lpstr>
      <vt:lpstr>Noto Sans Symbols</vt:lpstr>
      <vt:lpstr>Kabel Ult BT</vt:lpstr>
      <vt:lpstr>Symbol</vt:lpstr>
      <vt:lpstr>Wingdings 2</vt:lpstr>
      <vt:lpstr>Calibri Light</vt:lpstr>
      <vt:lpstr>Open Sans</vt:lpstr>
      <vt:lpstr>Austin</vt:lpstr>
      <vt:lpstr>Photo Editor Photo</vt:lpstr>
      <vt:lpstr>PowerPoint Presentation</vt:lpstr>
      <vt:lpstr>Introduction from Ms Stevenson</vt:lpstr>
      <vt:lpstr>PowerPoint Presentation</vt:lpstr>
      <vt:lpstr>PowerPoint Presentation</vt:lpstr>
      <vt:lpstr>PowerPoint Presentation</vt:lpstr>
      <vt:lpstr>Enjoy</vt:lpstr>
      <vt:lpstr>Achieve</vt:lpstr>
      <vt:lpstr>PowerPoint Presentation</vt:lpstr>
      <vt:lpstr>PowerPoint Presentation</vt:lpstr>
      <vt:lpstr>PowerPoint Presentation</vt:lpstr>
      <vt:lpstr>PowerPoint Presentation</vt:lpstr>
      <vt:lpstr>Progress</vt:lpstr>
      <vt:lpstr>Aspire</vt:lpstr>
      <vt:lpstr>Succeed</vt:lpstr>
      <vt:lpstr>PowerPoint Presentation</vt:lpstr>
      <vt:lpstr>PowerPoint Presentation</vt:lpstr>
      <vt:lpstr>What will we be focusing on this year?</vt:lpstr>
      <vt:lpstr>PowerPoint Presentation</vt:lpstr>
      <vt:lpstr>PowerPoint Presentation</vt:lpstr>
      <vt:lpstr>‘Your daughter is unique, there is no one like her in the whole world. She has a unique reason for being here, a purpose to discover and unfold in her life’     10 things girls need most, Steve Biddulph</vt:lpstr>
      <vt:lpstr>Year 7  Safe, Settled and Successful Evening</vt:lpstr>
      <vt:lpstr>Year 7  Safe, Settled and Successful Evening</vt:lpstr>
      <vt:lpstr>PowerPoint Presentation</vt:lpstr>
      <vt:lpstr>PowerPoint Presentation</vt:lpstr>
      <vt:lpstr>Year 7  Safe, Settled and Successful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7 Revision spreadsheet for Science</vt:lpstr>
      <vt:lpstr>PowerPoint Presentation</vt:lpstr>
      <vt:lpstr>Careers Guidance at Swakeleys</vt:lpstr>
      <vt:lpstr>PowerPoint Presentation</vt:lpstr>
      <vt:lpstr>The Curriculum</vt:lpstr>
      <vt:lpstr>Year 7  Safe, Settled and Successful Evening</vt:lpstr>
      <vt:lpstr>PowerPoint Presentation</vt:lpstr>
      <vt:lpstr>PowerPoint Presentation</vt:lpstr>
      <vt:lpstr>PowerPoint Presentation</vt:lpstr>
      <vt:lpstr>Year 7  Safe, Settled and Successful Evening</vt:lpstr>
      <vt:lpstr>PowerPoint Presentation</vt:lpstr>
      <vt:lpstr>PowerPoint Presentation</vt:lpstr>
      <vt:lpstr>epraise.co.uk</vt:lpstr>
      <vt:lpstr>epraise.co.uk</vt:lpstr>
      <vt:lpstr>PowerPoint Presentation</vt:lpstr>
      <vt:lpstr>PowerPoint Presentation</vt:lpstr>
      <vt:lpstr>Attendance</vt:lpstr>
      <vt:lpstr>PowerPoint Presentation</vt:lpstr>
      <vt:lpstr>Punctuality</vt:lpstr>
      <vt:lpstr>Safeguarding and   Staying Safe</vt:lpstr>
      <vt:lpstr>PowerPoint Presentation</vt:lpstr>
      <vt:lpstr>Managing Online Behaviour</vt:lpstr>
      <vt:lpstr>Mental Health services available</vt:lpstr>
      <vt:lpstr>Mental Health services available</vt:lpstr>
      <vt:lpstr>Form tutors</vt:lpstr>
      <vt:lpstr>Key Dates for Year 7 Autumn Term</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Kelda Stevenson</dc:creator>
  <cp:lastModifiedBy>Helena Allan</cp:lastModifiedBy>
  <cp:revision>82</cp:revision>
  <cp:lastPrinted>2023-09-27T11:55:21Z</cp:lastPrinted>
  <dcterms:modified xsi:type="dcterms:W3CDTF">2023-10-03T16:25:43Z</dcterms:modified>
</cp:coreProperties>
</file>