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04" r:id="rId2"/>
    <p:sldId id="299" r:id="rId3"/>
    <p:sldId id="296" r:id="rId4"/>
    <p:sldId id="302" r:id="rId5"/>
    <p:sldId id="281" r:id="rId6"/>
    <p:sldId id="289" r:id="rId7"/>
    <p:sldId id="300" r:id="rId8"/>
    <p:sldId id="292" r:id="rId9"/>
    <p:sldId id="293" r:id="rId10"/>
    <p:sldId id="301" r:id="rId11"/>
    <p:sldId id="295" r:id="rId12"/>
    <p:sldId id="298" r:id="rId13"/>
    <p:sldId id="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8"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D35DB-BBA2-4533-8FC2-1492E0F7268B}" v="28" dt="2018-08-21T17:55:04.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79299" autoAdjust="0"/>
  </p:normalViewPr>
  <p:slideViewPr>
    <p:cSldViewPr snapToGrid="0">
      <p:cViewPr varScale="1">
        <p:scale>
          <a:sx n="88" d="100"/>
          <a:sy n="88" d="100"/>
        </p:scale>
        <p:origin x="13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EC789-779A-41A1-B67C-9D7B120517AF}" type="datetimeFigureOut">
              <a:rPr lang="en-GB" smtClean="0"/>
              <a:t>22/06/2023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536DA-CD12-421F-A14C-C8A24176A0C9}" type="slidenum">
              <a:rPr lang="en-GB" smtClean="0"/>
              <a:t>‹#›</a:t>
            </a:fld>
            <a:endParaRPr lang="en-GB"/>
          </a:p>
        </p:txBody>
      </p:sp>
    </p:spTree>
    <p:extLst>
      <p:ext uri="{BB962C8B-B14F-4D97-AF65-F5344CB8AC3E}">
        <p14:creationId xmlns:p14="http://schemas.microsoft.com/office/powerpoint/2010/main" val="380442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80–20 </a:t>
            </a:r>
            <a:r>
              <a:rPr lang="en-GB" sz="1200" b="1" i="0" kern="1200" dirty="0">
                <a:solidFill>
                  <a:schemeClr val="tx1"/>
                </a:solidFill>
                <a:effectLst/>
                <a:latin typeface="+mn-lt"/>
                <a:ea typeface="+mn-ea"/>
                <a:cs typeface="+mn-cs"/>
              </a:rPr>
              <a:t>rule</a:t>
            </a:r>
            <a:r>
              <a:rPr lang="en-GB" sz="1200" b="1"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states that, for many events, roughly 80% of the effects come from 20% of the causes. By extension,</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80% of your outcomes come from 20% of your inputs.</a:t>
            </a:r>
          </a:p>
          <a:p>
            <a:r>
              <a:rPr lang="en-GB" sz="1200" b="0" i="0" kern="1200" dirty="0">
                <a:solidFill>
                  <a:schemeClr val="tx1"/>
                </a:solidFill>
                <a:effectLst/>
                <a:latin typeface="+mn-lt"/>
                <a:ea typeface="+mn-ea"/>
                <a:cs typeface="+mn-cs"/>
              </a:rPr>
              <a:t>At</a:t>
            </a:r>
            <a:r>
              <a:rPr lang="en-GB" sz="1200" b="0" i="0" kern="1200" baseline="0" dirty="0">
                <a:solidFill>
                  <a:schemeClr val="tx1"/>
                </a:solidFill>
                <a:effectLst/>
                <a:latin typeface="+mn-lt"/>
                <a:ea typeface="+mn-ea"/>
                <a:cs typeface="+mn-cs"/>
              </a:rPr>
              <a:t> A level, we can’t tackle the entire complexity of language, but we can concentrate on a small but useful percentage of it that will enable us to produce a great amount of language and will also make us feel like we can manipulate language creatively. </a:t>
            </a:r>
          </a:p>
          <a:p>
            <a:r>
              <a:rPr lang="en-GB" sz="1200" b="0" i="0" kern="1200" baseline="0" dirty="0">
                <a:solidFill>
                  <a:schemeClr val="tx1"/>
                </a:solidFill>
                <a:effectLst/>
                <a:latin typeface="+mn-lt"/>
                <a:ea typeface="+mn-ea"/>
                <a:cs typeface="+mn-cs"/>
              </a:rPr>
              <a:t>We must make sure we</a:t>
            </a:r>
          </a:p>
          <a:p>
            <a:pPr marL="171450" indent="-171450">
              <a:buFontTx/>
              <a:buChar char="-"/>
            </a:pPr>
            <a:r>
              <a:rPr lang="en-GB" sz="1200" b="0" i="0" kern="1200" baseline="0" dirty="0">
                <a:solidFill>
                  <a:schemeClr val="tx1"/>
                </a:solidFill>
                <a:effectLst/>
                <a:latin typeface="+mn-lt"/>
                <a:ea typeface="+mn-ea"/>
                <a:cs typeface="+mn-cs"/>
              </a:rPr>
              <a:t>Master that 20% of grammar.</a:t>
            </a:r>
          </a:p>
          <a:p>
            <a:pPr marL="171450" indent="-171450">
              <a:buFontTx/>
              <a:buChar char="-"/>
            </a:pPr>
            <a:r>
              <a:rPr lang="en-GB" sz="1200" b="0" i="0" kern="1200" baseline="0" dirty="0">
                <a:solidFill>
                  <a:schemeClr val="tx1"/>
                </a:solidFill>
                <a:effectLst/>
                <a:latin typeface="+mn-lt"/>
                <a:ea typeface="+mn-ea"/>
                <a:cs typeface="+mn-cs"/>
              </a:rPr>
              <a:t>Remember to include it in all of our speaking and writing. </a:t>
            </a:r>
          </a:p>
          <a:p>
            <a:pPr marL="0" indent="0">
              <a:buFontTx/>
              <a:buNone/>
            </a:pPr>
            <a:r>
              <a:rPr lang="en-GB" sz="1200" b="0" i="0" kern="1200" baseline="0" dirty="0">
                <a:solidFill>
                  <a:schemeClr val="tx1"/>
                </a:solidFill>
                <a:effectLst/>
                <a:latin typeface="+mn-lt"/>
                <a:ea typeface="+mn-ea"/>
                <a:cs typeface="+mn-cs"/>
              </a:rPr>
              <a:t>Using a grammar checklist in our initial stages may prove helpful. There is an example of a grammar checklist in the following slide. </a:t>
            </a:r>
          </a:p>
        </p:txBody>
      </p:sp>
      <p:sp>
        <p:nvSpPr>
          <p:cNvPr id="4" name="Slide Number Placeholder 3"/>
          <p:cNvSpPr>
            <a:spLocks noGrp="1"/>
          </p:cNvSpPr>
          <p:nvPr>
            <p:ph type="sldNum" sz="quarter" idx="10"/>
          </p:nvPr>
        </p:nvSpPr>
        <p:spPr/>
        <p:txBody>
          <a:bodyPr/>
          <a:lstStyle/>
          <a:p>
            <a:fld id="{81C536DA-CD12-421F-A14C-C8A24176A0C9}" type="slidenum">
              <a:rPr lang="en-GB" smtClean="0"/>
              <a:t>3</a:t>
            </a:fld>
            <a:endParaRPr lang="en-GB"/>
          </a:p>
        </p:txBody>
      </p:sp>
    </p:spTree>
    <p:extLst>
      <p:ext uri="{BB962C8B-B14F-4D97-AF65-F5344CB8AC3E}">
        <p14:creationId xmlns:p14="http://schemas.microsoft.com/office/powerpoint/2010/main" val="76671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a:t>
            </a:r>
            <a:r>
              <a:rPr lang="en-GB" baseline="0" dirty="0"/>
              <a:t> can’t rely on their memory alone when it comes to speaking and writing at A Level. </a:t>
            </a:r>
          </a:p>
          <a:p>
            <a:r>
              <a:rPr lang="en-GB" baseline="0" dirty="0"/>
              <a:t>Instead, they will have to develop a set of skills and accumulate a base of knowledge. </a:t>
            </a:r>
            <a:endParaRPr lang="en-GB" dirty="0"/>
          </a:p>
        </p:txBody>
      </p:sp>
      <p:sp>
        <p:nvSpPr>
          <p:cNvPr id="4" name="Slide Number Placeholder 3"/>
          <p:cNvSpPr>
            <a:spLocks noGrp="1"/>
          </p:cNvSpPr>
          <p:nvPr>
            <p:ph type="sldNum" sz="quarter" idx="10"/>
          </p:nvPr>
        </p:nvSpPr>
        <p:spPr/>
        <p:txBody>
          <a:bodyPr/>
          <a:lstStyle/>
          <a:p>
            <a:fld id="{1E75E975-7BAE-4844-9603-E99E192EAEE3}" type="slidenum">
              <a:rPr lang="en-GB" smtClean="0"/>
              <a:t>5</a:t>
            </a:fld>
            <a:endParaRPr lang="en-GB"/>
          </a:p>
        </p:txBody>
      </p:sp>
    </p:spTree>
    <p:extLst>
      <p:ext uri="{BB962C8B-B14F-4D97-AF65-F5344CB8AC3E}">
        <p14:creationId xmlns:p14="http://schemas.microsoft.com/office/powerpoint/2010/main" val="4128903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are a many ways in which you can add detail. </a:t>
            </a:r>
            <a:endParaRPr lang="en-GB" dirty="0"/>
          </a:p>
          <a:p>
            <a:r>
              <a:rPr lang="en-GB" baseline="0" dirty="0"/>
              <a:t>Negatives are crucial, as they can potentially double the amount of language that we can produce. </a:t>
            </a:r>
          </a:p>
          <a:p>
            <a:r>
              <a:rPr lang="en-GB" baseline="0" dirty="0"/>
              <a:t>The higher grades will only be accessed though hypothesising and higher level thinking. </a:t>
            </a:r>
          </a:p>
          <a:p>
            <a:r>
              <a:rPr lang="en-GB" baseline="0" dirty="0"/>
              <a:t>Go through these and discuss what these would look like in a presentation or essay. </a:t>
            </a:r>
            <a:endParaRPr lang="en-GB" dirty="0"/>
          </a:p>
        </p:txBody>
      </p:sp>
      <p:sp>
        <p:nvSpPr>
          <p:cNvPr id="4" name="Slide Number Placeholder 3"/>
          <p:cNvSpPr>
            <a:spLocks noGrp="1"/>
          </p:cNvSpPr>
          <p:nvPr>
            <p:ph type="sldNum" sz="quarter" idx="10"/>
          </p:nvPr>
        </p:nvSpPr>
        <p:spPr/>
        <p:txBody>
          <a:bodyPr/>
          <a:lstStyle/>
          <a:p>
            <a:fld id="{1E75E975-7BAE-4844-9603-E99E192EAEE3}" type="slidenum">
              <a:rPr lang="en-GB" smtClean="0"/>
              <a:t>6</a:t>
            </a:fld>
            <a:endParaRPr lang="en-GB"/>
          </a:p>
        </p:txBody>
      </p:sp>
    </p:spTree>
    <p:extLst>
      <p:ext uri="{BB962C8B-B14F-4D97-AF65-F5344CB8AC3E}">
        <p14:creationId xmlns:p14="http://schemas.microsoft.com/office/powerpoint/2010/main" val="397349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4 examples of ways in which we could add detail to a text. It’s important to get in the habit of adding detail every time we speak or write so that it becomes automatic for us to do so. </a:t>
            </a:r>
          </a:p>
          <a:p>
            <a:r>
              <a:rPr lang="en-GB" dirty="0"/>
              <a:t>Quickly read the text and match the sentences to the ways in which detail has been added. </a:t>
            </a:r>
          </a:p>
          <a:p>
            <a:r>
              <a:rPr lang="en-GB" dirty="0"/>
              <a:t>Then, complete extension exercise. Try to use other ways when completing it. </a:t>
            </a:r>
          </a:p>
        </p:txBody>
      </p:sp>
      <p:sp>
        <p:nvSpPr>
          <p:cNvPr id="4" name="Slide Number Placeholder 3"/>
          <p:cNvSpPr>
            <a:spLocks noGrp="1"/>
          </p:cNvSpPr>
          <p:nvPr>
            <p:ph type="sldNum" sz="quarter" idx="10"/>
          </p:nvPr>
        </p:nvSpPr>
        <p:spPr/>
        <p:txBody>
          <a:bodyPr/>
          <a:lstStyle/>
          <a:p>
            <a:fld id="{81C536DA-CD12-421F-A14C-C8A24176A0C9}" type="slidenum">
              <a:rPr lang="en-GB" smtClean="0"/>
              <a:t>7</a:t>
            </a:fld>
            <a:endParaRPr lang="en-GB"/>
          </a:p>
        </p:txBody>
      </p:sp>
    </p:spTree>
    <p:extLst>
      <p:ext uri="{BB962C8B-B14F-4D97-AF65-F5344CB8AC3E}">
        <p14:creationId xmlns:p14="http://schemas.microsoft.com/office/powerpoint/2010/main" val="291187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occasions when we need a word but we can’t remember it</a:t>
            </a:r>
            <a:r>
              <a:rPr lang="en-GB" baseline="0" dirty="0"/>
              <a:t>. The skill of paraphrasing is crucial at these times. These are 4 ways in which we can paraphrase. </a:t>
            </a:r>
          </a:p>
          <a:p>
            <a:r>
              <a:rPr lang="en-GB" baseline="0" dirty="0"/>
              <a:t>Complete matching exercise in order to see some examples of how words have been paraphrased and use these examples to paraphrase the words in the second exercise. </a:t>
            </a:r>
            <a:endParaRPr lang="en-GB" dirty="0"/>
          </a:p>
        </p:txBody>
      </p:sp>
      <p:sp>
        <p:nvSpPr>
          <p:cNvPr id="4" name="Slide Number Placeholder 3"/>
          <p:cNvSpPr>
            <a:spLocks noGrp="1"/>
          </p:cNvSpPr>
          <p:nvPr>
            <p:ph type="sldNum" sz="quarter" idx="10"/>
          </p:nvPr>
        </p:nvSpPr>
        <p:spPr/>
        <p:txBody>
          <a:bodyPr/>
          <a:lstStyle/>
          <a:p>
            <a:fld id="{1E75E975-7BAE-4844-9603-E99E192EAEE3}" type="slidenum">
              <a:rPr lang="en-GB" smtClean="0"/>
              <a:t>8</a:t>
            </a:fld>
            <a:endParaRPr lang="en-GB"/>
          </a:p>
        </p:txBody>
      </p:sp>
    </p:spTree>
    <p:extLst>
      <p:ext uri="{BB962C8B-B14F-4D97-AF65-F5344CB8AC3E}">
        <p14:creationId xmlns:p14="http://schemas.microsoft.com/office/powerpoint/2010/main" val="221795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is using sentences that you know and, more importantly, that you know are correct, in new situations. </a:t>
            </a:r>
          </a:p>
          <a:p>
            <a:r>
              <a:rPr lang="en-GB" dirty="0"/>
              <a:t>It is important to know how to recycle, so that the language we produce remains correct. </a:t>
            </a:r>
          </a:p>
          <a:p>
            <a:r>
              <a:rPr lang="en-GB" dirty="0"/>
              <a:t>Here is an example of a sentence that has been recycled. Ask students to reflect on how the changes have happened. </a:t>
            </a:r>
          </a:p>
        </p:txBody>
      </p:sp>
      <p:sp>
        <p:nvSpPr>
          <p:cNvPr id="4" name="Slide Number Placeholder 3"/>
          <p:cNvSpPr>
            <a:spLocks noGrp="1"/>
          </p:cNvSpPr>
          <p:nvPr>
            <p:ph type="sldNum" sz="quarter" idx="10"/>
          </p:nvPr>
        </p:nvSpPr>
        <p:spPr/>
        <p:txBody>
          <a:bodyPr/>
          <a:lstStyle/>
          <a:p>
            <a:fld id="{1E75E975-7BAE-4844-9603-E99E192EAEE3}" type="slidenum">
              <a:rPr lang="en-GB" smtClean="0"/>
              <a:t>9</a:t>
            </a:fld>
            <a:endParaRPr lang="en-GB"/>
          </a:p>
        </p:txBody>
      </p:sp>
    </p:spTree>
    <p:extLst>
      <p:ext uri="{BB962C8B-B14F-4D97-AF65-F5344CB8AC3E}">
        <p14:creationId xmlns:p14="http://schemas.microsoft.com/office/powerpoint/2010/main" val="1523379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is a more valuable skill when we use it with sentences that are so complex that we would be unlikely to produce them from scratch. </a:t>
            </a:r>
          </a:p>
          <a:p>
            <a:r>
              <a:rPr lang="en-GB" dirty="0"/>
              <a:t>In order to recycle a sentence, it is important to know how to break it down into its grammatical components first and then, replace components (one or more) observing the principle of ‘like for like’, i.e. replace a word for another one that is grammatically the same. </a:t>
            </a:r>
          </a:p>
          <a:p>
            <a:r>
              <a:rPr lang="en-GB" dirty="0"/>
              <a:t>Use my broken down sentence to translate the sentences below. </a:t>
            </a:r>
          </a:p>
        </p:txBody>
      </p:sp>
      <p:sp>
        <p:nvSpPr>
          <p:cNvPr id="4" name="Slide Number Placeholder 3"/>
          <p:cNvSpPr>
            <a:spLocks noGrp="1"/>
          </p:cNvSpPr>
          <p:nvPr>
            <p:ph type="sldNum" sz="quarter" idx="10"/>
          </p:nvPr>
        </p:nvSpPr>
        <p:spPr/>
        <p:txBody>
          <a:bodyPr/>
          <a:lstStyle/>
          <a:p>
            <a:fld id="{81C536DA-CD12-421F-A14C-C8A24176A0C9}" type="slidenum">
              <a:rPr lang="en-GB" smtClean="0"/>
              <a:t>10</a:t>
            </a:fld>
            <a:endParaRPr lang="en-GB"/>
          </a:p>
        </p:txBody>
      </p:sp>
    </p:spTree>
    <p:extLst>
      <p:ext uri="{BB962C8B-B14F-4D97-AF65-F5344CB8AC3E}">
        <p14:creationId xmlns:p14="http://schemas.microsoft.com/office/powerpoint/2010/main" val="198999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different parts of an essay. </a:t>
            </a:r>
          </a:p>
          <a:p>
            <a:r>
              <a:rPr lang="en-GB" dirty="0"/>
              <a:t>Credit for the picture: http://www.readwritethink.org/files/resources/interactives/essaymap/</a:t>
            </a:r>
          </a:p>
          <a:p>
            <a:r>
              <a:rPr lang="en-GB" dirty="0"/>
              <a:t>This is an excellent website for students to plan their essays. </a:t>
            </a:r>
          </a:p>
        </p:txBody>
      </p:sp>
      <p:sp>
        <p:nvSpPr>
          <p:cNvPr id="4" name="Slide Number Placeholder 3"/>
          <p:cNvSpPr>
            <a:spLocks noGrp="1"/>
          </p:cNvSpPr>
          <p:nvPr>
            <p:ph type="sldNum" sz="quarter" idx="10"/>
          </p:nvPr>
        </p:nvSpPr>
        <p:spPr/>
        <p:txBody>
          <a:bodyPr/>
          <a:lstStyle/>
          <a:p>
            <a:fld id="{81C536DA-CD12-421F-A14C-C8A24176A0C9}" type="slidenum">
              <a:rPr lang="en-GB" smtClean="0"/>
              <a:t>11</a:t>
            </a:fld>
            <a:endParaRPr lang="en-GB"/>
          </a:p>
        </p:txBody>
      </p:sp>
    </p:spTree>
    <p:extLst>
      <p:ext uri="{BB962C8B-B14F-4D97-AF65-F5344CB8AC3E}">
        <p14:creationId xmlns:p14="http://schemas.microsoft.com/office/powerpoint/2010/main" val="317754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essay writing process and reflect on the amount of time that is required for the planning stage vs the writing stage. </a:t>
            </a:r>
          </a:p>
          <a:p>
            <a:r>
              <a:rPr lang="en-GB" dirty="0"/>
              <a:t>Emphasise that all stages are necessary and that without the planning stage, an essay will not achieve the higher grades. </a:t>
            </a:r>
          </a:p>
        </p:txBody>
      </p:sp>
      <p:sp>
        <p:nvSpPr>
          <p:cNvPr id="4" name="Slide Number Placeholder 3"/>
          <p:cNvSpPr>
            <a:spLocks noGrp="1"/>
          </p:cNvSpPr>
          <p:nvPr>
            <p:ph type="sldNum" sz="quarter" idx="10"/>
          </p:nvPr>
        </p:nvSpPr>
        <p:spPr/>
        <p:txBody>
          <a:bodyPr/>
          <a:lstStyle/>
          <a:p>
            <a:fld id="{81C536DA-CD12-421F-A14C-C8A24176A0C9}" type="slidenum">
              <a:rPr lang="en-GB" smtClean="0"/>
              <a:t>12</a:t>
            </a:fld>
            <a:endParaRPr lang="en-GB"/>
          </a:p>
        </p:txBody>
      </p:sp>
    </p:spTree>
    <p:extLst>
      <p:ext uri="{BB962C8B-B14F-4D97-AF65-F5344CB8AC3E}">
        <p14:creationId xmlns:p14="http://schemas.microsoft.com/office/powerpoint/2010/main" val="81999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98EB9E-2DBB-9949-91F6-88D5FE93BECE}"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424D3-B686-0845-9AE1-586A25CF7D66}" type="slidenum">
              <a:rPr lang="en-US" smtClean="0"/>
              <a:t>‹#›</a:t>
            </a:fld>
            <a:endParaRPr lang="en-US" dirty="0"/>
          </a:p>
        </p:txBody>
      </p:sp>
    </p:spTree>
    <p:extLst>
      <p:ext uri="{BB962C8B-B14F-4D97-AF65-F5344CB8AC3E}">
        <p14:creationId xmlns:p14="http://schemas.microsoft.com/office/powerpoint/2010/main" val="167722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98EB9E-2DBB-9949-91F6-88D5FE93BECE}"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424D3-B686-0845-9AE1-586A25CF7D66}" type="slidenum">
              <a:rPr lang="en-US" smtClean="0"/>
              <a:t>‹#›</a:t>
            </a:fld>
            <a:endParaRPr lang="en-US" dirty="0"/>
          </a:p>
        </p:txBody>
      </p:sp>
    </p:spTree>
    <p:extLst>
      <p:ext uri="{BB962C8B-B14F-4D97-AF65-F5344CB8AC3E}">
        <p14:creationId xmlns:p14="http://schemas.microsoft.com/office/powerpoint/2010/main" val="334071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98EB9E-2DBB-9949-91F6-88D5FE93BECE}"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424D3-B686-0845-9AE1-586A25CF7D66}" type="slidenum">
              <a:rPr lang="en-US" smtClean="0"/>
              <a:t>‹#›</a:t>
            </a:fld>
            <a:endParaRPr lang="en-US" dirty="0"/>
          </a:p>
        </p:txBody>
      </p:sp>
    </p:spTree>
    <p:extLst>
      <p:ext uri="{BB962C8B-B14F-4D97-AF65-F5344CB8AC3E}">
        <p14:creationId xmlns:p14="http://schemas.microsoft.com/office/powerpoint/2010/main" val="124032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98EB9E-2DBB-9949-91F6-88D5FE93BECE}"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424D3-B686-0845-9AE1-586A25CF7D66}" type="slidenum">
              <a:rPr lang="en-US" smtClean="0"/>
              <a:t>‹#›</a:t>
            </a:fld>
            <a:endParaRPr lang="en-US" dirty="0"/>
          </a:p>
        </p:txBody>
      </p:sp>
    </p:spTree>
    <p:extLst>
      <p:ext uri="{BB962C8B-B14F-4D97-AF65-F5344CB8AC3E}">
        <p14:creationId xmlns:p14="http://schemas.microsoft.com/office/powerpoint/2010/main" val="221015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8EB9E-2DBB-9949-91F6-88D5FE93BECE}"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424D3-B686-0845-9AE1-586A25CF7D66}" type="slidenum">
              <a:rPr lang="en-US" smtClean="0"/>
              <a:t>‹#›</a:t>
            </a:fld>
            <a:endParaRPr lang="en-US" dirty="0"/>
          </a:p>
        </p:txBody>
      </p:sp>
    </p:spTree>
    <p:extLst>
      <p:ext uri="{BB962C8B-B14F-4D97-AF65-F5344CB8AC3E}">
        <p14:creationId xmlns:p14="http://schemas.microsoft.com/office/powerpoint/2010/main" val="2849410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98EB9E-2DBB-9949-91F6-88D5FE93BECE}"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424D3-B686-0845-9AE1-586A25CF7D66}" type="slidenum">
              <a:rPr lang="en-US" smtClean="0"/>
              <a:t>‹#›</a:t>
            </a:fld>
            <a:endParaRPr lang="en-US" dirty="0"/>
          </a:p>
        </p:txBody>
      </p:sp>
    </p:spTree>
    <p:extLst>
      <p:ext uri="{BB962C8B-B14F-4D97-AF65-F5344CB8AC3E}">
        <p14:creationId xmlns:p14="http://schemas.microsoft.com/office/powerpoint/2010/main" val="109126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98EB9E-2DBB-9949-91F6-88D5FE93BECE}" type="datetimeFigureOut">
              <a:rPr lang="en-US" smtClean="0"/>
              <a:t>6/22/2023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424D3-B686-0845-9AE1-586A25CF7D66}" type="slidenum">
              <a:rPr lang="en-US" smtClean="0"/>
              <a:t>‹#›</a:t>
            </a:fld>
            <a:endParaRPr lang="en-US" dirty="0"/>
          </a:p>
        </p:txBody>
      </p:sp>
    </p:spTree>
    <p:extLst>
      <p:ext uri="{BB962C8B-B14F-4D97-AF65-F5344CB8AC3E}">
        <p14:creationId xmlns:p14="http://schemas.microsoft.com/office/powerpoint/2010/main" val="52048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98EB9E-2DBB-9949-91F6-88D5FE93BECE}" type="datetimeFigureOut">
              <a:rPr lang="en-US" smtClean="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424D3-B686-0845-9AE1-586A25CF7D66}" type="slidenum">
              <a:rPr lang="en-US" smtClean="0"/>
              <a:t>‹#›</a:t>
            </a:fld>
            <a:endParaRPr lang="en-US" dirty="0"/>
          </a:p>
        </p:txBody>
      </p:sp>
    </p:spTree>
    <p:extLst>
      <p:ext uri="{BB962C8B-B14F-4D97-AF65-F5344CB8AC3E}">
        <p14:creationId xmlns:p14="http://schemas.microsoft.com/office/powerpoint/2010/main" val="281377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8EB9E-2DBB-9949-91F6-88D5FE93BECE}" type="datetimeFigureOut">
              <a:rPr lang="en-US" smtClean="0"/>
              <a:t>6/22/2023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424D3-B686-0845-9AE1-586A25CF7D66}" type="slidenum">
              <a:rPr lang="en-US" smtClean="0"/>
              <a:t>‹#›</a:t>
            </a:fld>
            <a:endParaRPr lang="en-US" dirty="0"/>
          </a:p>
        </p:txBody>
      </p:sp>
    </p:spTree>
    <p:extLst>
      <p:ext uri="{BB962C8B-B14F-4D97-AF65-F5344CB8AC3E}">
        <p14:creationId xmlns:p14="http://schemas.microsoft.com/office/powerpoint/2010/main" val="21549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98EB9E-2DBB-9949-91F6-88D5FE93BECE}"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424D3-B686-0845-9AE1-586A25CF7D66}" type="slidenum">
              <a:rPr lang="en-US" smtClean="0"/>
              <a:t>‹#›</a:t>
            </a:fld>
            <a:endParaRPr lang="en-US" dirty="0"/>
          </a:p>
        </p:txBody>
      </p:sp>
    </p:spTree>
    <p:extLst>
      <p:ext uri="{BB962C8B-B14F-4D97-AF65-F5344CB8AC3E}">
        <p14:creationId xmlns:p14="http://schemas.microsoft.com/office/powerpoint/2010/main" val="53470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98EB9E-2DBB-9949-91F6-88D5FE93BECE}"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424D3-B686-0845-9AE1-586A25CF7D66}" type="slidenum">
              <a:rPr lang="en-US" smtClean="0"/>
              <a:t>‹#›</a:t>
            </a:fld>
            <a:endParaRPr lang="en-US" dirty="0"/>
          </a:p>
        </p:txBody>
      </p:sp>
    </p:spTree>
    <p:extLst>
      <p:ext uri="{BB962C8B-B14F-4D97-AF65-F5344CB8AC3E}">
        <p14:creationId xmlns:p14="http://schemas.microsoft.com/office/powerpoint/2010/main" val="1987168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507" y="312511"/>
            <a:ext cx="112789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6507" y="1825625"/>
            <a:ext cx="11278985" cy="36803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6507" y="588849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8EB9E-2DBB-9949-91F6-88D5FE93BECE}" type="datetimeFigureOut">
              <a:rPr lang="en-US" smtClean="0"/>
              <a:t>6/22/2023</a:t>
            </a:fld>
            <a:endParaRPr lang="en-US" dirty="0"/>
          </a:p>
        </p:txBody>
      </p:sp>
      <p:sp>
        <p:nvSpPr>
          <p:cNvPr id="5" name="Footer Placeholder 4"/>
          <p:cNvSpPr>
            <a:spLocks noGrp="1"/>
          </p:cNvSpPr>
          <p:nvPr>
            <p:ph type="ftr" sz="quarter" idx="3"/>
          </p:nvPr>
        </p:nvSpPr>
        <p:spPr>
          <a:xfrm>
            <a:off x="3656907" y="588849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228907" y="5888494"/>
            <a:ext cx="2137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424D3-B686-0845-9AE1-586A25CF7D66}" type="slidenum">
              <a:rPr lang="en-US" smtClean="0"/>
              <a:t>‹#›</a:t>
            </a:fld>
            <a:endParaRPr lang="en-US" dirty="0"/>
          </a:p>
        </p:txBody>
      </p:sp>
      <p:sp>
        <p:nvSpPr>
          <p:cNvPr id="7" name="Rectangle 6">
            <a:extLst>
              <a:ext uri="{FF2B5EF4-FFF2-40B4-BE49-F238E27FC236}">
                <a16:creationId xmlns="" xmlns:a16="http://schemas.microsoft.com/office/drawing/2014/main" id="{ED1F95B5-F74C-497D-85CE-B233ECF9CF39}"/>
              </a:ext>
            </a:extLst>
          </p:cNvPr>
          <p:cNvSpPr/>
          <p:nvPr userDrawn="1"/>
        </p:nvSpPr>
        <p:spPr>
          <a:xfrm>
            <a:off x="0" y="6608618"/>
            <a:ext cx="12192000" cy="249382"/>
          </a:xfrm>
          <a:prstGeom prst="rect">
            <a:avLst/>
          </a:prstGeom>
          <a:solidFill>
            <a:srgbClr val="19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 xmlns:a16="http://schemas.microsoft.com/office/drawing/2014/main" id="{1FE4A915-AD95-4CD4-904F-147361E81113}"/>
              </a:ext>
            </a:extLst>
          </p:cNvPr>
          <p:cNvPicPr>
            <a:picLocks noChangeAspect="1"/>
          </p:cNvPicPr>
          <p:nvPr userDrawn="1"/>
        </p:nvPicPr>
        <p:blipFill>
          <a:blip r:embed="rId13"/>
          <a:stretch>
            <a:fillRect/>
          </a:stretch>
        </p:blipFill>
        <p:spPr>
          <a:xfrm>
            <a:off x="10993323" y="5646313"/>
            <a:ext cx="1145268" cy="906338"/>
          </a:xfrm>
          <a:prstGeom prst="rect">
            <a:avLst/>
          </a:prstGeom>
        </p:spPr>
      </p:pic>
    </p:spTree>
    <p:extLst>
      <p:ext uri="{BB962C8B-B14F-4D97-AF65-F5344CB8AC3E}">
        <p14:creationId xmlns:p14="http://schemas.microsoft.com/office/powerpoint/2010/main" val="3274482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8A25413-C942-41E6-BC2B-286886E39538}"/>
              </a:ext>
            </a:extLst>
          </p:cNvPr>
          <p:cNvSpPr txBox="1"/>
          <p:nvPr/>
        </p:nvSpPr>
        <p:spPr>
          <a:xfrm>
            <a:off x="1390650" y="4481801"/>
            <a:ext cx="9410700" cy="1138773"/>
          </a:xfrm>
          <a:prstGeom prst="rect">
            <a:avLst/>
          </a:prstGeom>
          <a:noFill/>
        </p:spPr>
        <p:txBody>
          <a:bodyPr wrap="square" rtlCol="0">
            <a:spAutoFit/>
          </a:bodyPr>
          <a:lstStyle/>
          <a:p>
            <a:pPr lvl="0" algn="ctr"/>
            <a:r>
              <a:rPr lang="en-GB" sz="2400" dirty="0"/>
              <a:t>Adding sophistication to your writing and speaking</a:t>
            </a:r>
          </a:p>
          <a:p>
            <a:pPr algn="ctr"/>
            <a:endParaRPr lang="en-US" sz="4400" dirty="0">
              <a:latin typeface="Comic Sans MS" panose="030F0702030302020204" pitchFamily="66" charset="0"/>
            </a:endParaRPr>
          </a:p>
        </p:txBody>
      </p:sp>
      <p:sp>
        <p:nvSpPr>
          <p:cNvPr id="4" name="TextBox 3">
            <a:extLst>
              <a:ext uri="{FF2B5EF4-FFF2-40B4-BE49-F238E27FC236}">
                <a16:creationId xmlns="" xmlns:a16="http://schemas.microsoft.com/office/drawing/2014/main" id="{2FE055FE-534C-4D42-BB2B-8BEE142CFF8A}"/>
              </a:ext>
            </a:extLst>
          </p:cNvPr>
          <p:cNvSpPr txBox="1"/>
          <p:nvPr/>
        </p:nvSpPr>
        <p:spPr>
          <a:xfrm>
            <a:off x="1118507" y="2062486"/>
            <a:ext cx="10510645" cy="1569660"/>
          </a:xfrm>
          <a:prstGeom prst="rect">
            <a:avLst/>
          </a:prstGeom>
          <a:noFill/>
        </p:spPr>
        <p:txBody>
          <a:bodyPr wrap="square" rtlCol="0">
            <a:spAutoFit/>
          </a:bodyPr>
          <a:lstStyle/>
          <a:p>
            <a:pPr algn="ctr"/>
            <a:r>
              <a:rPr lang="en-GB" sz="4800" dirty="0">
                <a:latin typeface="Calibri" panose="020F0502020204030204" pitchFamily="34" charset="0"/>
                <a:cs typeface="Calibri" panose="020F0502020204030204" pitchFamily="34" charset="0"/>
              </a:rPr>
              <a:t>PiXL Gateway - Masterclass 3</a:t>
            </a:r>
          </a:p>
          <a:p>
            <a:pPr algn="ctr"/>
            <a:r>
              <a:rPr lang="en-GB" sz="4800" dirty="0">
                <a:latin typeface="Calibri" panose="020F0502020204030204" pitchFamily="34" charset="0"/>
                <a:cs typeface="Calibri" panose="020F0502020204030204" pitchFamily="34" charset="0"/>
              </a:rPr>
              <a:t>German</a:t>
            </a:r>
          </a:p>
        </p:txBody>
      </p:sp>
      <p:cxnSp>
        <p:nvCxnSpPr>
          <p:cNvPr id="6" name="Straight Connector 5">
            <a:extLst>
              <a:ext uri="{FF2B5EF4-FFF2-40B4-BE49-F238E27FC236}">
                <a16:creationId xmlns="" xmlns:a16="http://schemas.microsoft.com/office/drawing/2014/main" id="{2421C868-E485-4B87-83D9-3605216FC64E}"/>
              </a:ext>
            </a:extLst>
          </p:cNvPr>
          <p:cNvCxnSpPr/>
          <p:nvPr/>
        </p:nvCxnSpPr>
        <p:spPr>
          <a:xfrm>
            <a:off x="974558" y="3666194"/>
            <a:ext cx="1022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 xmlns:a16="http://schemas.microsoft.com/office/drawing/2014/main" id="{2A270E65-ECDD-4CA5-8E7E-4D75D3494E7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4016" y="70843"/>
            <a:ext cx="2539184" cy="2386669"/>
          </a:xfrm>
          <a:prstGeom prst="rect">
            <a:avLst/>
          </a:prstGeom>
        </p:spPr>
      </p:pic>
      <p:pic>
        <p:nvPicPr>
          <p:cNvPr id="7" name="Picture 6" descr="A close up of a sign&#10;&#10;Description generated with high confidence">
            <a:extLst>
              <a:ext uri="{FF2B5EF4-FFF2-40B4-BE49-F238E27FC236}">
                <a16:creationId xmlns="" xmlns:a16="http://schemas.microsoft.com/office/drawing/2014/main" id="{DCB2CAE3-DAC9-3741-AE48-5969F9914E6F}"/>
              </a:ext>
            </a:extLst>
          </p:cNvPr>
          <p:cNvPicPr>
            <a:picLocks noChangeAspect="1"/>
          </p:cNvPicPr>
          <p:nvPr/>
        </p:nvPicPr>
        <p:blipFill>
          <a:blip r:embed="rId3"/>
          <a:stretch>
            <a:fillRect/>
          </a:stretch>
        </p:blipFill>
        <p:spPr>
          <a:xfrm>
            <a:off x="4486950" y="175114"/>
            <a:ext cx="3773758" cy="1783101"/>
          </a:xfrm>
          <a:prstGeom prst="rect">
            <a:avLst/>
          </a:prstGeom>
        </p:spPr>
      </p:pic>
    </p:spTree>
    <p:extLst>
      <p:ext uri="{BB962C8B-B14F-4D97-AF65-F5344CB8AC3E}">
        <p14:creationId xmlns:p14="http://schemas.microsoft.com/office/powerpoint/2010/main" val="251269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3C82F7-0155-4164-B400-9EDD4F1C74A6}"/>
              </a:ext>
            </a:extLst>
          </p:cNvPr>
          <p:cNvSpPr>
            <a:spLocks noGrp="1"/>
          </p:cNvSpPr>
          <p:nvPr>
            <p:ph type="title"/>
          </p:nvPr>
        </p:nvSpPr>
        <p:spPr>
          <a:xfrm>
            <a:off x="0" y="-26197"/>
            <a:ext cx="11278985" cy="1325563"/>
          </a:xfrm>
        </p:spPr>
        <p:txBody>
          <a:bodyPr>
            <a:normAutofit/>
          </a:bodyPr>
          <a:lstStyle/>
          <a:p>
            <a:r>
              <a:rPr lang="en-GB" sz="3200" dirty="0">
                <a:latin typeface="+mn-lt"/>
              </a:rPr>
              <a:t>Adding sophistication to your writing and speaking: Recycling</a:t>
            </a:r>
          </a:p>
        </p:txBody>
      </p:sp>
      <p:sp>
        <p:nvSpPr>
          <p:cNvPr id="3" name="Content Placeholder 2">
            <a:extLst>
              <a:ext uri="{FF2B5EF4-FFF2-40B4-BE49-F238E27FC236}">
                <a16:creationId xmlns="" xmlns:a16="http://schemas.microsoft.com/office/drawing/2014/main" id="{4FAD2714-6C7D-4BC0-9AB4-A65DF7CE2F40}"/>
              </a:ext>
            </a:extLst>
          </p:cNvPr>
          <p:cNvSpPr>
            <a:spLocks noGrp="1"/>
          </p:cNvSpPr>
          <p:nvPr>
            <p:ph idx="1"/>
          </p:nvPr>
        </p:nvSpPr>
        <p:spPr>
          <a:xfrm>
            <a:off x="456507" y="1397337"/>
            <a:ext cx="11278985" cy="1325563"/>
          </a:xfrm>
        </p:spPr>
        <p:txBody>
          <a:bodyPr>
            <a:normAutofit/>
          </a:bodyPr>
          <a:lstStyle/>
          <a:p>
            <a:pPr marL="0" indent="0">
              <a:buNone/>
            </a:pPr>
            <a:r>
              <a:rPr lang="es-ES_tradnl" sz="2400" dirty="0" err="1"/>
              <a:t>Read</a:t>
            </a:r>
            <a:r>
              <a:rPr lang="es-ES_tradnl" sz="2400" dirty="0"/>
              <a:t> </a:t>
            </a:r>
            <a:r>
              <a:rPr lang="es-ES_tradnl" sz="2400" dirty="0" err="1"/>
              <a:t>the</a:t>
            </a:r>
            <a:r>
              <a:rPr lang="es-ES_tradnl" sz="2400" dirty="0"/>
              <a:t> </a:t>
            </a:r>
            <a:r>
              <a:rPr lang="es-ES_tradnl" sz="2400" dirty="0" err="1"/>
              <a:t>following</a:t>
            </a:r>
            <a:r>
              <a:rPr lang="es-ES_tradnl" sz="2400" dirty="0"/>
              <a:t> </a:t>
            </a:r>
            <a:r>
              <a:rPr lang="es-ES_tradnl" sz="2400" dirty="0" err="1"/>
              <a:t>phrase</a:t>
            </a:r>
            <a:r>
              <a:rPr lang="es-ES_tradnl" sz="2400" dirty="0"/>
              <a:t>:</a:t>
            </a:r>
          </a:p>
          <a:p>
            <a:pPr fontAlgn="t"/>
            <a:r>
              <a:rPr lang="en-GB" sz="2000" b="1" dirty="0" err="1"/>
              <a:t>Wenn</a:t>
            </a:r>
            <a:r>
              <a:rPr lang="en-GB" sz="2000" dirty="0"/>
              <a:t> </a:t>
            </a:r>
            <a:r>
              <a:rPr lang="en-GB" sz="2000" b="1" dirty="0"/>
              <a:t>der </a:t>
            </a:r>
            <a:r>
              <a:rPr lang="en-GB" sz="2000" b="1" dirty="0" err="1"/>
              <a:t>Regisseur</a:t>
            </a:r>
            <a:r>
              <a:rPr lang="en-GB" sz="2000" dirty="0"/>
              <a:t> </a:t>
            </a:r>
            <a:r>
              <a:rPr lang="en-GB" sz="2000" b="1" dirty="0" err="1"/>
              <a:t>diese</a:t>
            </a:r>
            <a:r>
              <a:rPr lang="en-GB" sz="2000" b="1" dirty="0"/>
              <a:t> </a:t>
            </a:r>
            <a:r>
              <a:rPr lang="en-GB" sz="2000" b="1" dirty="0" err="1"/>
              <a:t>Technik</a:t>
            </a:r>
            <a:r>
              <a:rPr lang="en-GB" sz="2000" dirty="0"/>
              <a:t> </a:t>
            </a:r>
            <a:r>
              <a:rPr lang="en-GB" sz="2000" b="1" dirty="0" err="1" smtClean="0"/>
              <a:t>nicht</a:t>
            </a:r>
            <a:r>
              <a:rPr lang="en-GB" sz="2000" b="1" dirty="0" smtClean="0"/>
              <a:t> </a:t>
            </a:r>
            <a:r>
              <a:rPr lang="en-GB" sz="2000" b="1" dirty="0" err="1"/>
              <a:t>verwendet</a:t>
            </a:r>
            <a:r>
              <a:rPr lang="en-GB" sz="2000" b="1" dirty="0"/>
              <a:t> </a:t>
            </a:r>
            <a:r>
              <a:rPr lang="en-GB" sz="2000" b="1" dirty="0" err="1" smtClean="0"/>
              <a:t>hätte</a:t>
            </a:r>
            <a:r>
              <a:rPr lang="en-GB" sz="2000" b="1" dirty="0" smtClean="0"/>
              <a:t>, </a:t>
            </a:r>
            <a:r>
              <a:rPr lang="en-GB" sz="2000" b="1" dirty="0" err="1" smtClean="0"/>
              <a:t>hätte</a:t>
            </a:r>
            <a:r>
              <a:rPr lang="en-GB" sz="2000" b="1" dirty="0" smtClean="0"/>
              <a:t> </a:t>
            </a:r>
            <a:r>
              <a:rPr lang="en-GB" sz="2000" b="1" dirty="0" err="1"/>
              <a:t>er</a:t>
            </a:r>
            <a:r>
              <a:rPr lang="en-GB" sz="2000" b="1" dirty="0"/>
              <a:t> </a:t>
            </a:r>
            <a:r>
              <a:rPr lang="en-GB" sz="2000" b="1" dirty="0" err="1"/>
              <a:t>nicht</a:t>
            </a:r>
            <a:r>
              <a:rPr lang="en-GB" sz="2000" b="1" dirty="0"/>
              <a:t> das </a:t>
            </a:r>
            <a:r>
              <a:rPr lang="en-GB" sz="2000" b="1" dirty="0" err="1"/>
              <a:t>Thema</a:t>
            </a:r>
            <a:r>
              <a:rPr lang="en-GB" sz="2000" b="1" dirty="0"/>
              <a:t> so stark </a:t>
            </a:r>
            <a:r>
              <a:rPr lang="en-GB" sz="2000" b="1" dirty="0" err="1" smtClean="0"/>
              <a:t>verdeutlicht</a:t>
            </a:r>
            <a:r>
              <a:rPr lang="en-GB" sz="2000" b="1" dirty="0" smtClean="0"/>
              <a:t>.</a:t>
            </a:r>
            <a:endParaRPr lang="en-GB" sz="2000" dirty="0"/>
          </a:p>
          <a:p>
            <a:pPr marL="0" indent="0">
              <a:buNone/>
            </a:pPr>
            <a:endParaRPr lang="es-ES_tradnl" sz="1800" dirty="0"/>
          </a:p>
          <a:p>
            <a:pPr marL="0" indent="0">
              <a:buNone/>
            </a:pPr>
            <a:endParaRPr lang="en-GB" dirty="0"/>
          </a:p>
          <a:p>
            <a:pPr marL="0" indent="0">
              <a:buNone/>
            </a:pPr>
            <a:endParaRPr lang="en-GB" dirty="0"/>
          </a:p>
          <a:p>
            <a:pPr marL="0" indent="0">
              <a:buNone/>
            </a:pPr>
            <a:endParaRPr lang="en-GB" dirty="0"/>
          </a:p>
          <a:p>
            <a:pPr marL="514350" lvl="0" indent="-514350">
              <a:buFont typeface="+mj-lt"/>
              <a:buAutoNum type="arabicPeriod"/>
            </a:pPr>
            <a:endParaRPr lang="en-GB" dirty="0"/>
          </a:p>
        </p:txBody>
      </p:sp>
      <p:sp>
        <p:nvSpPr>
          <p:cNvPr id="9" name="TextBox 8">
            <a:extLst>
              <a:ext uri="{FF2B5EF4-FFF2-40B4-BE49-F238E27FC236}">
                <a16:creationId xmlns="" xmlns:a16="http://schemas.microsoft.com/office/drawing/2014/main" id="{65974496-58CF-4D43-97AF-4C60B08051AC}"/>
              </a:ext>
            </a:extLst>
          </p:cNvPr>
          <p:cNvSpPr txBox="1"/>
          <p:nvPr/>
        </p:nvSpPr>
        <p:spPr>
          <a:xfrm>
            <a:off x="9802901" y="3722913"/>
            <a:ext cx="2389099" cy="1015663"/>
          </a:xfrm>
          <a:prstGeom prst="rect">
            <a:avLst/>
          </a:prstGeom>
          <a:solidFill>
            <a:schemeClr val="accent1">
              <a:lumMod val="40000"/>
              <a:lumOff val="60000"/>
            </a:schemeClr>
          </a:solidFill>
          <a:ln w="38100">
            <a:solidFill>
              <a:srgbClr val="0070C0"/>
            </a:solidFill>
          </a:ln>
        </p:spPr>
        <p:txBody>
          <a:bodyPr wrap="square" rtlCol="0">
            <a:spAutoFit/>
          </a:bodyPr>
          <a:lstStyle/>
          <a:p>
            <a:r>
              <a:rPr lang="en-GB" sz="2000" b="1" dirty="0">
                <a:sym typeface="Wingdings" panose="05000000000000000000" pitchFamily="2" charset="2"/>
              </a:rPr>
              <a:t>! </a:t>
            </a:r>
            <a:r>
              <a:rPr lang="en-GB" sz="2000" dirty="0"/>
              <a:t>The key to good recycling is to replace like for like. </a:t>
            </a:r>
          </a:p>
        </p:txBody>
      </p:sp>
      <p:sp>
        <p:nvSpPr>
          <p:cNvPr id="10" name="TextBox 9">
            <a:extLst>
              <a:ext uri="{FF2B5EF4-FFF2-40B4-BE49-F238E27FC236}">
                <a16:creationId xmlns="" xmlns:a16="http://schemas.microsoft.com/office/drawing/2014/main" id="{1115F0E6-11F9-4651-BEA4-7D495ED3077A}"/>
              </a:ext>
            </a:extLst>
          </p:cNvPr>
          <p:cNvSpPr txBox="1"/>
          <p:nvPr/>
        </p:nvSpPr>
        <p:spPr>
          <a:xfrm>
            <a:off x="325877" y="3607777"/>
            <a:ext cx="9477023" cy="2862322"/>
          </a:xfrm>
          <a:prstGeom prst="rect">
            <a:avLst/>
          </a:prstGeom>
          <a:noFill/>
        </p:spPr>
        <p:txBody>
          <a:bodyPr wrap="square" rtlCol="0">
            <a:spAutoFit/>
          </a:bodyPr>
          <a:lstStyle/>
          <a:p>
            <a:r>
              <a:rPr lang="en-GB" dirty="0"/>
              <a:t>Use the phrase above to help you to form the following </a:t>
            </a:r>
            <a:r>
              <a:rPr lang="en-GB"/>
              <a:t>phrases.</a:t>
            </a:r>
          </a:p>
          <a:p>
            <a:endParaRPr lang="en-GB" dirty="0"/>
          </a:p>
          <a:p>
            <a:pPr marL="514350" lvl="0" indent="-514350">
              <a:buFont typeface="+mj-lt"/>
              <a:buAutoNum type="arabicPeriod"/>
            </a:pPr>
            <a:r>
              <a:rPr lang="en-GB" dirty="0"/>
              <a:t>If the director hadn’t understood the premise of the story, he wouldn’t have been able to describe the situation in such a clear way. </a:t>
            </a:r>
          </a:p>
          <a:p>
            <a:pPr marL="514350" lvl="0" indent="-514350">
              <a:buFont typeface="+mj-lt"/>
              <a:buAutoNum type="arabicPeriod"/>
            </a:pPr>
            <a:r>
              <a:rPr lang="en-GB" dirty="0"/>
              <a:t>If the audience hadn’t seen this scene, they wouldn’t have been able to empathise with the character in such an intimate way. </a:t>
            </a:r>
          </a:p>
          <a:p>
            <a:pPr marL="514350" lvl="0" indent="-514350">
              <a:buFont typeface="+mj-lt"/>
              <a:buAutoNum type="arabicPeriod"/>
            </a:pPr>
            <a:r>
              <a:rPr lang="en-GB" dirty="0"/>
              <a:t>If the character hadn’t experienced this trauma, he wouldn’t have been capable to evolve in such a dramatic way. </a:t>
            </a:r>
          </a:p>
          <a:p>
            <a:endParaRPr lang="en-GB" dirty="0"/>
          </a:p>
          <a:p>
            <a:endParaRPr lang="en-GB" dirty="0"/>
          </a:p>
        </p:txBody>
      </p:sp>
      <p:pic>
        <p:nvPicPr>
          <p:cNvPr id="11" name="Graphic 10" descr="Repeat">
            <a:extLst>
              <a:ext uri="{FF2B5EF4-FFF2-40B4-BE49-F238E27FC236}">
                <a16:creationId xmlns="" xmlns:a16="http://schemas.microsoft.com/office/drawing/2014/main" id="{BBB5C035-B250-4359-A5D6-333E658AF9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957810" y="-35083"/>
            <a:ext cx="1234882" cy="1234882"/>
          </a:xfrm>
          <a:prstGeom prst="rect">
            <a:avLst/>
          </a:prstGeom>
        </p:spPr>
      </p:pic>
      <p:graphicFrame>
        <p:nvGraphicFramePr>
          <p:cNvPr id="5" name="Table 4">
            <a:extLst>
              <a:ext uri="{FF2B5EF4-FFF2-40B4-BE49-F238E27FC236}">
                <a16:creationId xmlns="" xmlns:a16="http://schemas.microsoft.com/office/drawing/2014/main" id="{B6161A27-63F4-4862-ACB6-9F4644CC1074}"/>
              </a:ext>
            </a:extLst>
          </p:cNvPr>
          <p:cNvGraphicFramePr>
            <a:graphicFrameLocks noGrp="1"/>
          </p:cNvGraphicFramePr>
          <p:nvPr>
            <p:extLst>
              <p:ext uri="{D42A27DB-BD31-4B8C-83A1-F6EECF244321}">
                <p14:modId xmlns:p14="http://schemas.microsoft.com/office/powerpoint/2010/main" val="2983163438"/>
              </p:ext>
            </p:extLst>
          </p:nvPr>
        </p:nvGraphicFramePr>
        <p:xfrm>
          <a:off x="456509" y="2649075"/>
          <a:ext cx="11607337" cy="958701"/>
        </p:xfrm>
        <a:graphic>
          <a:graphicData uri="http://schemas.openxmlformats.org/drawingml/2006/table">
            <a:tbl>
              <a:tblPr firstRow="1" firstCol="1" bandRow="1">
                <a:tableStyleId>{5C22544A-7EE6-4342-B048-85BDC9FD1C3A}</a:tableStyleId>
              </a:tblPr>
              <a:tblGrid>
                <a:gridCol w="704030">
                  <a:extLst>
                    <a:ext uri="{9D8B030D-6E8A-4147-A177-3AD203B41FA5}">
                      <a16:colId xmlns="" xmlns:a16="http://schemas.microsoft.com/office/drawing/2014/main" val="2834398814"/>
                    </a:ext>
                  </a:extLst>
                </a:gridCol>
                <a:gridCol w="1616105">
                  <a:extLst>
                    <a:ext uri="{9D8B030D-6E8A-4147-A177-3AD203B41FA5}">
                      <a16:colId xmlns="" xmlns:a16="http://schemas.microsoft.com/office/drawing/2014/main" val="791136651"/>
                    </a:ext>
                  </a:extLst>
                </a:gridCol>
                <a:gridCol w="1160900">
                  <a:extLst>
                    <a:ext uri="{9D8B030D-6E8A-4147-A177-3AD203B41FA5}">
                      <a16:colId xmlns="" xmlns:a16="http://schemas.microsoft.com/office/drawing/2014/main" val="4179337783"/>
                    </a:ext>
                  </a:extLst>
                </a:gridCol>
                <a:gridCol w="756162">
                  <a:extLst>
                    <a:ext uri="{9D8B030D-6E8A-4147-A177-3AD203B41FA5}">
                      <a16:colId xmlns="" xmlns:a16="http://schemas.microsoft.com/office/drawing/2014/main" val="3935893417"/>
                    </a:ext>
                  </a:extLst>
                </a:gridCol>
                <a:gridCol w="1693619">
                  <a:extLst>
                    <a:ext uri="{9D8B030D-6E8A-4147-A177-3AD203B41FA5}">
                      <a16:colId xmlns="" xmlns:a16="http://schemas.microsoft.com/office/drawing/2014/main" val="1296736094"/>
                    </a:ext>
                  </a:extLst>
                </a:gridCol>
                <a:gridCol w="1032920">
                  <a:extLst>
                    <a:ext uri="{9D8B030D-6E8A-4147-A177-3AD203B41FA5}">
                      <a16:colId xmlns="" xmlns:a16="http://schemas.microsoft.com/office/drawing/2014/main" val="636880430"/>
                    </a:ext>
                  </a:extLst>
                </a:gridCol>
                <a:gridCol w="1160900">
                  <a:extLst>
                    <a:ext uri="{9D8B030D-6E8A-4147-A177-3AD203B41FA5}">
                      <a16:colId xmlns="" xmlns:a16="http://schemas.microsoft.com/office/drawing/2014/main" val="1578327305"/>
                    </a:ext>
                  </a:extLst>
                </a:gridCol>
                <a:gridCol w="1160900">
                  <a:extLst>
                    <a:ext uri="{9D8B030D-6E8A-4147-A177-3AD203B41FA5}">
                      <a16:colId xmlns="" xmlns:a16="http://schemas.microsoft.com/office/drawing/2014/main" val="3466039317"/>
                    </a:ext>
                  </a:extLst>
                </a:gridCol>
                <a:gridCol w="931114">
                  <a:extLst>
                    <a:ext uri="{9D8B030D-6E8A-4147-A177-3AD203B41FA5}">
                      <a16:colId xmlns="" xmlns:a16="http://schemas.microsoft.com/office/drawing/2014/main" val="2400773140"/>
                    </a:ext>
                  </a:extLst>
                </a:gridCol>
                <a:gridCol w="1390687">
                  <a:extLst>
                    <a:ext uri="{9D8B030D-6E8A-4147-A177-3AD203B41FA5}">
                      <a16:colId xmlns="" xmlns:a16="http://schemas.microsoft.com/office/drawing/2014/main" val="3048223452"/>
                    </a:ext>
                  </a:extLst>
                </a:gridCol>
              </a:tblGrid>
              <a:tr h="958701">
                <a:tc>
                  <a:txBody>
                    <a:bodyPr/>
                    <a:lstStyle/>
                    <a:p>
                      <a:pPr>
                        <a:lnSpc>
                          <a:spcPct val="107000"/>
                        </a:lnSpc>
                        <a:spcAft>
                          <a:spcPts val="0"/>
                        </a:spcAft>
                      </a:pPr>
                      <a:r>
                        <a:rPr lang="en-GB" sz="1600" dirty="0" err="1">
                          <a:solidFill>
                            <a:schemeClr val="tx1"/>
                          </a:solidFill>
                          <a:effectLst/>
                        </a:rPr>
                        <a:t>Wenn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1600">
                          <a:solidFill>
                            <a:schemeClr val="tx1"/>
                          </a:solidFill>
                          <a:effectLst/>
                        </a:rPr>
                        <a:t>der Regisseur</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1600">
                          <a:solidFill>
                            <a:schemeClr val="tx1"/>
                          </a:solidFill>
                          <a:effectLst/>
                        </a:rPr>
                        <a:t>diese Technik</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1600" dirty="0" err="1">
                          <a:solidFill>
                            <a:schemeClr val="tx1"/>
                          </a:solidFill>
                          <a:effectLst/>
                        </a:rPr>
                        <a:t>nicht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1600" dirty="0" err="1" smtClean="0">
                          <a:solidFill>
                            <a:schemeClr val="tx1"/>
                          </a:solidFill>
                          <a:effectLst/>
                        </a:rPr>
                        <a:t>Verwendet</a:t>
                      </a:r>
                      <a:r>
                        <a:rPr lang="en-GB" sz="1600" baseline="0" dirty="0" smtClean="0">
                          <a:solidFill>
                            <a:schemeClr val="tx1"/>
                          </a:solidFill>
                          <a:effectLst/>
                        </a:rPr>
                        <a:t> </a:t>
                      </a:r>
                      <a:r>
                        <a:rPr lang="en-GB" sz="1600" b="1" baseline="0" dirty="0" smtClean="0">
                          <a:solidFill>
                            <a:schemeClr val="lt1"/>
                          </a:solidFill>
                          <a:effectLst/>
                        </a:rPr>
                        <a:t> </a:t>
                      </a:r>
                      <a:r>
                        <a:rPr lang="en-GB" sz="1600" b="1" dirty="0" err="1" smtClean="0"/>
                        <a:t>hättehätte</a:t>
                      </a:r>
                      <a:r>
                        <a:rPr lang="en-GB" sz="1600" dirty="0" smtClean="0">
                          <a:solidFill>
                            <a:schemeClr val="tx1"/>
                          </a:solidFill>
                          <a:effectLst/>
                        </a:rPr>
                        <a: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1600" dirty="0" err="1">
                          <a:solidFill>
                            <a:schemeClr val="tx1"/>
                          </a:solidFill>
                          <a:effectLst/>
                        </a:rPr>
                        <a:t>würde</a:t>
                      </a:r>
                      <a:r>
                        <a:rPr lang="en-GB" sz="1600" dirty="0">
                          <a:solidFill>
                            <a:schemeClr val="tx1"/>
                          </a:solidFill>
                          <a:effectLst/>
                        </a:rPr>
                        <a:t> </a:t>
                      </a:r>
                      <a:r>
                        <a:rPr lang="en-GB" sz="1600" dirty="0" err="1">
                          <a:solidFill>
                            <a:schemeClr val="tx1"/>
                          </a:solidFill>
                          <a:effectLst/>
                        </a:rPr>
                        <a:t>er</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1600" dirty="0" err="1">
                          <a:solidFill>
                            <a:schemeClr val="tx1"/>
                          </a:solidFill>
                          <a:effectLst/>
                        </a:rPr>
                        <a:t>nicht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1600">
                          <a:solidFill>
                            <a:schemeClr val="tx1"/>
                          </a:solidFill>
                          <a:effectLst/>
                        </a:rPr>
                        <a:t>das Thema</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1600">
                          <a:solidFill>
                            <a:schemeClr val="tx1"/>
                          </a:solidFill>
                          <a:effectLst/>
                        </a:rPr>
                        <a:t>so stark</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1600" dirty="0" err="1">
                          <a:solidFill>
                            <a:schemeClr val="tx1"/>
                          </a:solidFill>
                          <a:effectLst/>
                        </a:rPr>
                        <a:t>verdeutlicht</a:t>
                      </a:r>
                      <a:r>
                        <a:rPr lang="en-GB" sz="1600" dirty="0">
                          <a:solidFill>
                            <a:schemeClr val="tx1"/>
                          </a:solidFill>
                          <a:effectLst/>
                        </a:rPr>
                        <a: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09315583"/>
                  </a:ext>
                </a:extLst>
              </a:tr>
            </a:tbl>
          </a:graphicData>
        </a:graphic>
      </p:graphicFrame>
    </p:spTree>
    <p:extLst>
      <p:ext uri="{BB962C8B-B14F-4D97-AF65-F5344CB8AC3E}">
        <p14:creationId xmlns:p14="http://schemas.microsoft.com/office/powerpoint/2010/main" val="4049089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D9BE9F2-E7C0-48A1-AB45-904C20A354D0}"/>
              </a:ext>
            </a:extLst>
          </p:cNvPr>
          <p:cNvPicPr>
            <a:picLocks noChangeAspect="1"/>
          </p:cNvPicPr>
          <p:nvPr/>
        </p:nvPicPr>
        <p:blipFill rotWithShape="1">
          <a:blip r:embed="rId3"/>
          <a:srcRect l="45125" t="19699" r="22295" b="19699"/>
          <a:stretch/>
        </p:blipFill>
        <p:spPr>
          <a:xfrm>
            <a:off x="5829300" y="-19050"/>
            <a:ext cx="6362700" cy="6654108"/>
          </a:xfrm>
          <a:prstGeom prst="rect">
            <a:avLst/>
          </a:prstGeom>
        </p:spPr>
      </p:pic>
      <p:sp>
        <p:nvSpPr>
          <p:cNvPr id="2" name="Title 1">
            <a:extLst>
              <a:ext uri="{FF2B5EF4-FFF2-40B4-BE49-F238E27FC236}">
                <a16:creationId xmlns="" xmlns:a16="http://schemas.microsoft.com/office/drawing/2014/main" id="{CF60C68B-859F-4376-AD7D-37A4461E54F9}"/>
              </a:ext>
            </a:extLst>
          </p:cNvPr>
          <p:cNvSpPr>
            <a:spLocks noGrp="1"/>
          </p:cNvSpPr>
          <p:nvPr>
            <p:ph type="title"/>
          </p:nvPr>
        </p:nvSpPr>
        <p:spPr>
          <a:xfrm>
            <a:off x="323158" y="-19050"/>
            <a:ext cx="11278985" cy="1325563"/>
          </a:xfrm>
        </p:spPr>
        <p:txBody>
          <a:bodyPr>
            <a:normAutofit/>
          </a:bodyPr>
          <a:lstStyle/>
          <a:p>
            <a:r>
              <a:rPr lang="en-GB" sz="3600" dirty="0">
                <a:latin typeface="+mn-lt"/>
              </a:rPr>
              <a:t>Essay writing: Planning</a:t>
            </a:r>
          </a:p>
        </p:txBody>
      </p:sp>
      <p:sp>
        <p:nvSpPr>
          <p:cNvPr id="3" name="Content Placeholder 2">
            <a:extLst>
              <a:ext uri="{FF2B5EF4-FFF2-40B4-BE49-F238E27FC236}">
                <a16:creationId xmlns="" xmlns:a16="http://schemas.microsoft.com/office/drawing/2014/main" id="{D81C8116-EDDF-4959-8E6B-04127EFD90AA}"/>
              </a:ext>
            </a:extLst>
          </p:cNvPr>
          <p:cNvSpPr>
            <a:spLocks noGrp="1"/>
          </p:cNvSpPr>
          <p:nvPr>
            <p:ph idx="1"/>
          </p:nvPr>
        </p:nvSpPr>
        <p:spPr>
          <a:xfrm>
            <a:off x="323158" y="1169478"/>
            <a:ext cx="4534592" cy="1325564"/>
          </a:xfrm>
          <a:solidFill>
            <a:schemeClr val="accent6">
              <a:lumMod val="40000"/>
              <a:lumOff val="60000"/>
            </a:schemeClr>
          </a:solidFill>
          <a:ln w="28575">
            <a:solidFill>
              <a:schemeClr val="accent6">
                <a:lumMod val="75000"/>
              </a:schemeClr>
            </a:solidFill>
          </a:ln>
        </p:spPr>
        <p:txBody>
          <a:bodyPr>
            <a:normAutofit/>
          </a:bodyPr>
          <a:lstStyle/>
          <a:p>
            <a:pPr marL="0" indent="0" algn="ctr">
              <a:buNone/>
            </a:pPr>
            <a:r>
              <a:rPr lang="en-GB" sz="2400" b="1" dirty="0"/>
              <a:t>Introduction</a:t>
            </a:r>
          </a:p>
          <a:p>
            <a:pPr marL="0" indent="0">
              <a:buNone/>
            </a:pPr>
            <a:r>
              <a:rPr lang="en-GB" sz="2400" dirty="0"/>
              <a:t>Your </a:t>
            </a:r>
            <a:r>
              <a:rPr lang="en-GB" sz="2400" i="1" dirty="0"/>
              <a:t>thesis</a:t>
            </a:r>
            <a:r>
              <a:rPr lang="en-GB" sz="2400" dirty="0"/>
              <a:t> or idea that you are about to put forward. </a:t>
            </a:r>
          </a:p>
        </p:txBody>
      </p:sp>
      <p:sp>
        <p:nvSpPr>
          <p:cNvPr id="7" name="Content Placeholder 2">
            <a:extLst>
              <a:ext uri="{FF2B5EF4-FFF2-40B4-BE49-F238E27FC236}">
                <a16:creationId xmlns="" xmlns:a16="http://schemas.microsoft.com/office/drawing/2014/main" id="{82B8AEF6-80C0-4E7D-A13B-152D34A6A64B}"/>
              </a:ext>
            </a:extLst>
          </p:cNvPr>
          <p:cNvSpPr txBox="1">
            <a:spLocks/>
          </p:cNvSpPr>
          <p:nvPr/>
        </p:nvSpPr>
        <p:spPr>
          <a:xfrm>
            <a:off x="323158" y="2562250"/>
            <a:ext cx="4534592" cy="1177189"/>
          </a:xfrm>
          <a:prstGeom prst="rect">
            <a:avLst/>
          </a:prstGeom>
          <a:solidFill>
            <a:schemeClr val="accent6">
              <a:lumMod val="40000"/>
              <a:lumOff val="60000"/>
            </a:schemeClr>
          </a:solidFill>
          <a:ln w="28575">
            <a:solidFill>
              <a:schemeClr val="accent6">
                <a:lumMod val="75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2400" b="1" dirty="0"/>
              <a:t>Main ideas</a:t>
            </a:r>
          </a:p>
          <a:p>
            <a:pPr marL="0" indent="0">
              <a:buFont typeface="Arial"/>
              <a:buNone/>
            </a:pPr>
            <a:r>
              <a:rPr lang="en-GB" sz="2400" dirty="0"/>
              <a:t>The reasons why your thesis is correct. </a:t>
            </a:r>
          </a:p>
        </p:txBody>
      </p:sp>
      <p:sp>
        <p:nvSpPr>
          <p:cNvPr id="8" name="Content Placeholder 2">
            <a:extLst>
              <a:ext uri="{FF2B5EF4-FFF2-40B4-BE49-F238E27FC236}">
                <a16:creationId xmlns="" xmlns:a16="http://schemas.microsoft.com/office/drawing/2014/main" id="{74D0BA29-EF22-4D33-8075-A7E527876089}"/>
              </a:ext>
            </a:extLst>
          </p:cNvPr>
          <p:cNvSpPr txBox="1">
            <a:spLocks/>
          </p:cNvSpPr>
          <p:nvPr/>
        </p:nvSpPr>
        <p:spPr>
          <a:xfrm>
            <a:off x="323158" y="3806647"/>
            <a:ext cx="4534592" cy="1177189"/>
          </a:xfrm>
          <a:prstGeom prst="rect">
            <a:avLst/>
          </a:prstGeom>
          <a:solidFill>
            <a:schemeClr val="accent6">
              <a:lumMod val="40000"/>
              <a:lumOff val="60000"/>
            </a:schemeClr>
          </a:solidFill>
          <a:ln w="28575">
            <a:solidFill>
              <a:schemeClr val="accent6">
                <a:lumMod val="75000"/>
              </a:schemeClr>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2600" b="1" dirty="0"/>
              <a:t>Supporting details</a:t>
            </a:r>
          </a:p>
          <a:p>
            <a:pPr marL="0" indent="0">
              <a:buFont typeface="Arial"/>
              <a:buNone/>
            </a:pPr>
            <a:r>
              <a:rPr lang="en-GB" sz="2400" dirty="0"/>
              <a:t>Factual proof that your main idea is correct (statistics, quotations, historical facts, scenes from a film). </a:t>
            </a:r>
          </a:p>
        </p:txBody>
      </p:sp>
      <p:sp>
        <p:nvSpPr>
          <p:cNvPr id="9" name="Content Placeholder 2">
            <a:extLst>
              <a:ext uri="{FF2B5EF4-FFF2-40B4-BE49-F238E27FC236}">
                <a16:creationId xmlns="" xmlns:a16="http://schemas.microsoft.com/office/drawing/2014/main" id="{B9680F04-B7A1-458E-8FE1-83A4E5945126}"/>
              </a:ext>
            </a:extLst>
          </p:cNvPr>
          <p:cNvSpPr txBox="1">
            <a:spLocks/>
          </p:cNvSpPr>
          <p:nvPr/>
        </p:nvSpPr>
        <p:spPr>
          <a:xfrm>
            <a:off x="323158" y="5051044"/>
            <a:ext cx="4534592" cy="1325564"/>
          </a:xfrm>
          <a:prstGeom prst="rect">
            <a:avLst/>
          </a:prstGeom>
          <a:solidFill>
            <a:schemeClr val="accent6">
              <a:lumMod val="40000"/>
              <a:lumOff val="60000"/>
            </a:schemeClr>
          </a:solidFill>
          <a:ln w="28575">
            <a:solidFill>
              <a:schemeClr val="accent6">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600"/>
              </a:spcBef>
              <a:buFont typeface="Arial"/>
              <a:buNone/>
            </a:pPr>
            <a:r>
              <a:rPr lang="en-GB" sz="2400" b="1" dirty="0"/>
              <a:t>Conclusion</a:t>
            </a:r>
          </a:p>
          <a:p>
            <a:pPr marL="0" indent="0">
              <a:spcBef>
                <a:spcPts val="600"/>
              </a:spcBef>
              <a:buFont typeface="Arial"/>
              <a:buNone/>
            </a:pPr>
            <a:r>
              <a:rPr lang="en-GB" sz="2400" dirty="0"/>
              <a:t>Summary and stating that you have proved your thesis. </a:t>
            </a:r>
          </a:p>
        </p:txBody>
      </p:sp>
    </p:spTree>
    <p:extLst>
      <p:ext uri="{BB962C8B-B14F-4D97-AF65-F5344CB8AC3E}">
        <p14:creationId xmlns:p14="http://schemas.microsoft.com/office/powerpoint/2010/main" val="3775540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7B55FD-9D5C-4108-851C-2F746AA9B2B8}"/>
              </a:ext>
            </a:extLst>
          </p:cNvPr>
          <p:cNvSpPr>
            <a:spLocks noGrp="1"/>
          </p:cNvSpPr>
          <p:nvPr>
            <p:ph type="title"/>
          </p:nvPr>
        </p:nvSpPr>
        <p:spPr>
          <a:xfrm>
            <a:off x="456507" y="0"/>
            <a:ext cx="11278985" cy="1325563"/>
          </a:xfrm>
        </p:spPr>
        <p:txBody>
          <a:bodyPr/>
          <a:lstStyle/>
          <a:p>
            <a:r>
              <a:rPr lang="en-GB" sz="3600" dirty="0">
                <a:latin typeface="+mn-lt"/>
              </a:rPr>
              <a:t>Essay writing: Writing</a:t>
            </a:r>
            <a:r>
              <a:rPr lang="en-GB" dirty="0">
                <a:latin typeface="+mn-lt"/>
              </a:rPr>
              <a:t> </a:t>
            </a:r>
            <a:r>
              <a:rPr lang="en-GB" sz="3600" dirty="0">
                <a:latin typeface="+mn-lt"/>
              </a:rPr>
              <a:t>stages</a:t>
            </a:r>
          </a:p>
        </p:txBody>
      </p:sp>
      <p:sp>
        <p:nvSpPr>
          <p:cNvPr id="3" name="Content Placeholder 2">
            <a:extLst>
              <a:ext uri="{FF2B5EF4-FFF2-40B4-BE49-F238E27FC236}">
                <a16:creationId xmlns="" xmlns:a16="http://schemas.microsoft.com/office/drawing/2014/main" id="{15D2CA4D-4291-4AA2-8E5B-4AD831982A0D}"/>
              </a:ext>
            </a:extLst>
          </p:cNvPr>
          <p:cNvSpPr>
            <a:spLocks noGrp="1"/>
          </p:cNvSpPr>
          <p:nvPr>
            <p:ph idx="1"/>
          </p:nvPr>
        </p:nvSpPr>
        <p:spPr>
          <a:xfrm>
            <a:off x="456507" y="1466851"/>
            <a:ext cx="8516043" cy="4933950"/>
          </a:xfrm>
        </p:spPr>
        <p:txBody>
          <a:bodyPr>
            <a:normAutofit fontScale="85000" lnSpcReduction="20000"/>
          </a:bodyPr>
          <a:lstStyle/>
          <a:p>
            <a:pPr marL="514350" indent="-514350">
              <a:buFont typeface="+mj-lt"/>
              <a:buAutoNum type="arabicPeriod"/>
            </a:pPr>
            <a:r>
              <a:rPr lang="en-GB" dirty="0"/>
              <a:t>Read and understand the title.</a:t>
            </a:r>
          </a:p>
          <a:p>
            <a:pPr marL="514350" indent="-514350">
              <a:buFont typeface="+mj-lt"/>
              <a:buAutoNum type="arabicPeriod"/>
            </a:pPr>
            <a:r>
              <a:rPr lang="en-GB" dirty="0"/>
              <a:t>Draw/print a blank essay map.</a:t>
            </a:r>
          </a:p>
          <a:p>
            <a:pPr marL="514350" indent="-514350">
              <a:buFont typeface="+mj-lt"/>
              <a:buAutoNum type="arabicPeriod"/>
            </a:pPr>
            <a:r>
              <a:rPr lang="en-GB" dirty="0"/>
              <a:t>Brainstorm ideas - all ideas at this stage are good. </a:t>
            </a:r>
          </a:p>
          <a:p>
            <a:pPr marL="514350" indent="-514350">
              <a:buFont typeface="+mj-lt"/>
              <a:buAutoNum type="arabicPeriod"/>
            </a:pPr>
            <a:r>
              <a:rPr lang="en-GB" dirty="0"/>
              <a:t>Re-read your ideas and select the ones that will make for an interesting, coherent essay. </a:t>
            </a:r>
          </a:p>
          <a:p>
            <a:pPr marL="514350" indent="-514350">
              <a:buFont typeface="+mj-lt"/>
              <a:buAutoNum type="arabicPeriod"/>
            </a:pPr>
            <a:r>
              <a:rPr lang="en-GB" dirty="0"/>
              <a:t>Decide on your thesis. </a:t>
            </a:r>
          </a:p>
          <a:p>
            <a:pPr marL="514350" indent="-514350">
              <a:buFont typeface="+mj-lt"/>
              <a:buAutoNum type="arabicPeriod"/>
            </a:pPr>
            <a:r>
              <a:rPr lang="en-GB" dirty="0"/>
              <a:t>Place your ideas in your essay map. </a:t>
            </a:r>
          </a:p>
          <a:p>
            <a:pPr marL="514350" indent="-514350">
              <a:buFont typeface="+mj-lt"/>
              <a:buAutoNum type="arabicPeriod"/>
            </a:pPr>
            <a:r>
              <a:rPr lang="en-GB" dirty="0"/>
              <a:t>Think of three supporting details for each of your main ideas. </a:t>
            </a:r>
          </a:p>
          <a:p>
            <a:pPr marL="514350" indent="-514350">
              <a:buFont typeface="+mj-lt"/>
              <a:buAutoNum type="arabicPeriod"/>
            </a:pPr>
            <a:r>
              <a:rPr lang="en-GB" dirty="0"/>
              <a:t>On a separate sheet, write a list of key phrases that you want to put in your essay (high level grammar, idioms, discourse markers…).</a:t>
            </a:r>
          </a:p>
          <a:p>
            <a:pPr marL="514350" indent="-514350">
              <a:buFont typeface="+mj-lt"/>
              <a:buAutoNum type="arabicPeriod"/>
            </a:pPr>
            <a:r>
              <a:rPr lang="en-GB" dirty="0"/>
              <a:t>Start writing your essay, with both sheets in front of you. Make room for all your key phrases. </a:t>
            </a:r>
          </a:p>
          <a:p>
            <a:pPr marL="514350" indent="-514350">
              <a:buFont typeface="+mj-lt"/>
              <a:buAutoNum type="arabicPeriod"/>
            </a:pPr>
            <a:r>
              <a:rPr lang="en-GB" dirty="0"/>
              <a:t>Check over your essay.  </a:t>
            </a:r>
          </a:p>
        </p:txBody>
      </p:sp>
      <p:sp>
        <p:nvSpPr>
          <p:cNvPr id="6" name="Content Placeholder 2">
            <a:extLst>
              <a:ext uri="{FF2B5EF4-FFF2-40B4-BE49-F238E27FC236}">
                <a16:creationId xmlns="" xmlns:a16="http://schemas.microsoft.com/office/drawing/2014/main" id="{FF367C6D-B5F7-46F4-ABCB-763DE2FAD591}"/>
              </a:ext>
            </a:extLst>
          </p:cNvPr>
          <p:cNvSpPr txBox="1">
            <a:spLocks/>
          </p:cNvSpPr>
          <p:nvPr/>
        </p:nvSpPr>
        <p:spPr>
          <a:xfrm>
            <a:off x="9334500" y="1466851"/>
            <a:ext cx="1828800" cy="49339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dirty="0"/>
          </a:p>
          <a:p>
            <a:pPr marL="0" indent="0">
              <a:buNone/>
            </a:pPr>
            <a:endParaRPr lang="en-GB" dirty="0"/>
          </a:p>
          <a:p>
            <a:pPr marL="0" indent="0">
              <a:buNone/>
            </a:pPr>
            <a:endParaRPr lang="en-GB" dirty="0"/>
          </a:p>
          <a:p>
            <a:pPr marL="0" indent="0">
              <a:buNone/>
            </a:pPr>
            <a:r>
              <a:rPr lang="en-GB" dirty="0"/>
              <a:t>35 minutes</a:t>
            </a:r>
          </a:p>
          <a:p>
            <a:pPr marL="0" indent="0">
              <a:buNone/>
            </a:pPr>
            <a:endParaRPr lang="en-GB" dirty="0"/>
          </a:p>
          <a:p>
            <a:pPr marL="0" indent="0">
              <a:buNone/>
            </a:pPr>
            <a:endParaRPr lang="en-GB" dirty="0"/>
          </a:p>
          <a:p>
            <a:pPr marL="0" indent="0">
              <a:buNone/>
            </a:pPr>
            <a:endParaRPr lang="en-GB" sz="1400" dirty="0"/>
          </a:p>
          <a:p>
            <a:pPr marL="0" indent="0">
              <a:buNone/>
            </a:pPr>
            <a:endParaRPr lang="en-GB" sz="1500" dirty="0"/>
          </a:p>
          <a:p>
            <a:pPr marL="0" indent="0">
              <a:buNone/>
            </a:pPr>
            <a:endParaRPr lang="en-GB" dirty="0"/>
          </a:p>
          <a:p>
            <a:pPr marL="0" indent="0">
              <a:buNone/>
            </a:pPr>
            <a:endParaRPr lang="en-GB" dirty="0"/>
          </a:p>
          <a:p>
            <a:pPr marL="0" indent="0">
              <a:buNone/>
            </a:pPr>
            <a:r>
              <a:rPr lang="en-GB" dirty="0"/>
              <a:t>20 minutes</a:t>
            </a:r>
          </a:p>
          <a:p>
            <a:pPr marL="0" indent="0">
              <a:buNone/>
            </a:pPr>
            <a:endParaRPr lang="en-GB" sz="1500" dirty="0"/>
          </a:p>
          <a:p>
            <a:pPr marL="0" indent="0">
              <a:buNone/>
            </a:pPr>
            <a:r>
              <a:rPr lang="en-GB" dirty="0"/>
              <a:t>5 minutes</a:t>
            </a:r>
          </a:p>
        </p:txBody>
      </p:sp>
      <p:cxnSp>
        <p:nvCxnSpPr>
          <p:cNvPr id="8" name="Straight Arrow Connector 7">
            <a:extLst>
              <a:ext uri="{FF2B5EF4-FFF2-40B4-BE49-F238E27FC236}">
                <a16:creationId xmlns="" xmlns:a16="http://schemas.microsoft.com/office/drawing/2014/main" id="{73121CB0-722E-4071-8345-7920BA8BF94E}"/>
              </a:ext>
            </a:extLst>
          </p:cNvPr>
          <p:cNvCxnSpPr/>
          <p:nvPr/>
        </p:nvCxnSpPr>
        <p:spPr>
          <a:xfrm>
            <a:off x="9144000" y="1466851"/>
            <a:ext cx="0" cy="369569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0C88DAFB-603E-46A9-B614-DB93D5628E85}"/>
              </a:ext>
            </a:extLst>
          </p:cNvPr>
          <p:cNvCxnSpPr>
            <a:cxnSpLocks/>
          </p:cNvCxnSpPr>
          <p:nvPr/>
        </p:nvCxnSpPr>
        <p:spPr>
          <a:xfrm>
            <a:off x="9144000" y="5810249"/>
            <a:ext cx="0" cy="64769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A8906614-17EF-4028-ABDA-4650ACB2ECDD}"/>
              </a:ext>
            </a:extLst>
          </p:cNvPr>
          <p:cNvCxnSpPr>
            <a:cxnSpLocks/>
          </p:cNvCxnSpPr>
          <p:nvPr/>
        </p:nvCxnSpPr>
        <p:spPr>
          <a:xfrm>
            <a:off x="9144000" y="5162550"/>
            <a:ext cx="0" cy="64769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 xmlns:a16="http://schemas.microsoft.com/office/drawing/2014/main" id="{48298DAF-1DA9-4AD1-8B9B-761AA2D8A281}"/>
              </a:ext>
            </a:extLst>
          </p:cNvPr>
          <p:cNvSpPr/>
          <p:nvPr/>
        </p:nvSpPr>
        <p:spPr>
          <a:xfrm>
            <a:off x="6620722" y="104172"/>
            <a:ext cx="5571276" cy="1221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Machen Sie </a:t>
            </a:r>
            <a:r>
              <a:rPr lang="en-GB" b="1" dirty="0" err="1">
                <a:solidFill>
                  <a:schemeClr val="tx1"/>
                </a:solidFill>
              </a:rPr>
              <a:t>einen</a:t>
            </a:r>
            <a:r>
              <a:rPr lang="en-GB" b="1" dirty="0">
                <a:solidFill>
                  <a:schemeClr val="tx1"/>
                </a:solidFill>
              </a:rPr>
              <a:t> </a:t>
            </a:r>
            <a:r>
              <a:rPr lang="en-GB" b="1" dirty="0" err="1">
                <a:solidFill>
                  <a:schemeClr val="tx1"/>
                </a:solidFill>
              </a:rPr>
              <a:t>Aufsatzplan</a:t>
            </a:r>
            <a:r>
              <a:rPr lang="en-GB" b="1" dirty="0">
                <a:solidFill>
                  <a:schemeClr val="tx1"/>
                </a:solidFill>
              </a:rPr>
              <a:t>:</a:t>
            </a:r>
          </a:p>
          <a:p>
            <a:r>
              <a:rPr lang="de-DE" dirty="0">
                <a:solidFill>
                  <a:schemeClr val="tx1"/>
                </a:solidFill>
              </a:rPr>
              <a:t>Aus welchen Gründen hatte das Werk / den Film viel Erfolg? Finden Sie persönlich die Geschichte überzeugend?</a:t>
            </a:r>
            <a:endParaRPr lang="en-GB" dirty="0">
              <a:solidFill>
                <a:schemeClr val="tx1"/>
              </a:solidFill>
            </a:endParaRPr>
          </a:p>
        </p:txBody>
      </p:sp>
    </p:spTree>
    <p:extLst>
      <p:ext uri="{BB962C8B-B14F-4D97-AF65-F5344CB8AC3E}">
        <p14:creationId xmlns:p14="http://schemas.microsoft.com/office/powerpoint/2010/main" val="4884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10"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par>
                                <p:cTn id="61" presetID="10"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96E2C68-F7F8-4D80-8D09-CFC3EF03726F}"/>
              </a:ext>
            </a:extLst>
          </p:cNvPr>
          <p:cNvSpPr txBox="1"/>
          <p:nvPr/>
        </p:nvSpPr>
        <p:spPr>
          <a:xfrm>
            <a:off x="2049432" y="3633453"/>
            <a:ext cx="8093136" cy="2369880"/>
          </a:xfrm>
          <a:prstGeom prst="rect">
            <a:avLst/>
          </a:prstGeom>
          <a:noFill/>
          <a:ln w="53975" cap="sq" cmpd="dbl">
            <a:solidFill>
              <a:schemeClr val="bg1">
                <a:lumMod val="50000"/>
              </a:schemeClr>
            </a:solidFill>
            <a:prstDash val="solid"/>
            <a:miter lim="800000"/>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resource is strictly for the use of member schools for as long as they remain members of The PiXL Club. It may not be copied, sold, or transferred to a third party or used by the school after membership ceases. Until such time it may be freely used within the member school.</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All opinions and contributions are those of the authors. The contents of this resource are not connected with, or endorsed by, any other company, organisation or institution. These papers were made by teachers in good faith based upon our understanding to date.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PiXL Club Ltd endeavour to trace and contact copyright owners. If there are any inadvertent omissions or errors in the acknowledgements or usage, this is unintended and PiXL will remedy these on written notification.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6D7056C8-CB37-AF40-BC57-D5DB55F9A373}"/>
              </a:ext>
            </a:extLst>
          </p:cNvPr>
          <p:cNvSpPr/>
          <p:nvPr/>
        </p:nvSpPr>
        <p:spPr>
          <a:xfrm>
            <a:off x="4222474" y="3244334"/>
            <a:ext cx="3747051" cy="369332"/>
          </a:xfrm>
          <a:prstGeom prst="rect">
            <a:avLst/>
          </a:prstGeom>
        </p:spPr>
        <p:txBody>
          <a:bodyPr wrap="none">
            <a:spAutoFit/>
          </a:bodyPr>
          <a:lstStyle/>
          <a:p>
            <a:pPr algn="ctr"/>
            <a:r>
              <a:rPr lang="en-GB" b="1" dirty="0">
                <a:latin typeface="Calibri" panose="020F0502020204030204" pitchFamily="34" charset="0"/>
                <a:ea typeface="Times New Roman" panose="02020603050405020304" pitchFamily="18" charset="0"/>
              </a:rPr>
              <a:t>© The </a:t>
            </a:r>
            <a:r>
              <a:rPr lang="en-GB" b="1" dirty="0" err="1">
                <a:latin typeface="Calibri" panose="020F0502020204030204" pitchFamily="34" charset="0"/>
                <a:ea typeface="Times New Roman" panose="02020603050405020304" pitchFamily="18" charset="0"/>
              </a:rPr>
              <a:t>PiXL</a:t>
            </a:r>
            <a:r>
              <a:rPr lang="en-GB" b="1" dirty="0">
                <a:latin typeface="Calibri" panose="020F0502020204030204" pitchFamily="34" charset="0"/>
                <a:ea typeface="Times New Roman" panose="02020603050405020304" pitchFamily="18" charset="0"/>
              </a:rPr>
              <a:t> Club Ltd. September 2018</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444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26B048-1A4E-4A3A-A821-248E3968E353}"/>
              </a:ext>
            </a:extLst>
          </p:cNvPr>
          <p:cNvSpPr>
            <a:spLocks noGrp="1"/>
          </p:cNvSpPr>
          <p:nvPr>
            <p:ph type="title"/>
          </p:nvPr>
        </p:nvSpPr>
        <p:spPr/>
        <p:txBody>
          <a:bodyPr>
            <a:normAutofit/>
          </a:bodyPr>
          <a:lstStyle/>
          <a:p>
            <a:pPr lvl="0" algn="ctr"/>
            <a:r>
              <a:rPr lang="en-GB" dirty="0">
                <a:latin typeface="+mn-lt"/>
              </a:rPr>
              <a:t>Adding sophistication to your writing and speaking</a:t>
            </a:r>
          </a:p>
        </p:txBody>
      </p:sp>
      <p:sp>
        <p:nvSpPr>
          <p:cNvPr id="3" name="Content Placeholder 2">
            <a:extLst>
              <a:ext uri="{FF2B5EF4-FFF2-40B4-BE49-F238E27FC236}">
                <a16:creationId xmlns="" xmlns:a16="http://schemas.microsoft.com/office/drawing/2014/main" id="{7C94DE54-0739-4726-9095-373ADC4E9F11}"/>
              </a:ext>
            </a:extLst>
          </p:cNvPr>
          <p:cNvSpPr>
            <a:spLocks noGrp="1"/>
          </p:cNvSpPr>
          <p:nvPr>
            <p:ph idx="1"/>
          </p:nvPr>
        </p:nvSpPr>
        <p:spPr>
          <a:xfrm>
            <a:off x="2114550" y="2266950"/>
            <a:ext cx="9620942" cy="4076700"/>
          </a:xfrm>
        </p:spPr>
        <p:txBody>
          <a:bodyPr>
            <a:normAutofit/>
          </a:bodyPr>
          <a:lstStyle/>
          <a:p>
            <a:r>
              <a:rPr lang="en-GB" dirty="0"/>
              <a:t>Grammar</a:t>
            </a:r>
          </a:p>
          <a:p>
            <a:r>
              <a:rPr lang="en-GB" dirty="0"/>
              <a:t>Skills</a:t>
            </a:r>
          </a:p>
          <a:p>
            <a:pPr lvl="1"/>
            <a:r>
              <a:rPr lang="en-GB" dirty="0"/>
              <a:t>Adding detail</a:t>
            </a:r>
          </a:p>
          <a:p>
            <a:pPr lvl="1"/>
            <a:r>
              <a:rPr lang="en-GB" dirty="0"/>
              <a:t>Paraphrasing</a:t>
            </a:r>
          </a:p>
          <a:p>
            <a:pPr lvl="1"/>
            <a:r>
              <a:rPr lang="en-GB" dirty="0"/>
              <a:t>Recycling</a:t>
            </a:r>
          </a:p>
          <a:p>
            <a:r>
              <a:rPr lang="en-GB" dirty="0"/>
              <a:t>Essay writing</a:t>
            </a:r>
          </a:p>
          <a:p>
            <a:endParaRPr lang="en-GB" dirty="0"/>
          </a:p>
        </p:txBody>
      </p:sp>
    </p:spTree>
    <p:extLst>
      <p:ext uri="{BB962C8B-B14F-4D97-AF65-F5344CB8AC3E}">
        <p14:creationId xmlns:p14="http://schemas.microsoft.com/office/powerpoint/2010/main" val="192140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ACC834-895C-4D42-9233-A4B1BA2CC762}"/>
              </a:ext>
            </a:extLst>
          </p:cNvPr>
          <p:cNvSpPr>
            <a:spLocks noGrp="1"/>
          </p:cNvSpPr>
          <p:nvPr>
            <p:ph type="title"/>
          </p:nvPr>
        </p:nvSpPr>
        <p:spPr>
          <a:xfrm>
            <a:off x="456507" y="312511"/>
            <a:ext cx="10891849" cy="1325563"/>
          </a:xfrm>
        </p:spPr>
        <p:txBody>
          <a:bodyPr>
            <a:normAutofit/>
          </a:bodyPr>
          <a:lstStyle/>
          <a:p>
            <a:r>
              <a:rPr lang="en-GB" sz="3600" dirty="0">
                <a:latin typeface="+mn-lt"/>
              </a:rPr>
              <a:t>Adding sophistication to your writing and speaking: Grammar</a:t>
            </a:r>
          </a:p>
        </p:txBody>
      </p:sp>
      <p:pic>
        <p:nvPicPr>
          <p:cNvPr id="6" name="Picture 5">
            <a:extLst>
              <a:ext uri="{FF2B5EF4-FFF2-40B4-BE49-F238E27FC236}">
                <a16:creationId xmlns="" xmlns:a16="http://schemas.microsoft.com/office/drawing/2014/main" id="{B9880EAF-9C86-4ED7-86A1-1652F528517F}"/>
              </a:ext>
            </a:extLst>
          </p:cNvPr>
          <p:cNvPicPr>
            <a:picLocks noChangeAspect="1"/>
          </p:cNvPicPr>
          <p:nvPr/>
        </p:nvPicPr>
        <p:blipFill rotWithShape="1">
          <a:blip r:embed="rId3"/>
          <a:srcRect l="19694"/>
          <a:stretch/>
        </p:blipFill>
        <p:spPr>
          <a:xfrm>
            <a:off x="3030656" y="2767142"/>
            <a:ext cx="6130687" cy="3778347"/>
          </a:xfrm>
          <a:prstGeom prst="rect">
            <a:avLst/>
          </a:prstGeom>
        </p:spPr>
      </p:pic>
      <p:sp>
        <p:nvSpPr>
          <p:cNvPr id="7" name="TextBox 6">
            <a:extLst>
              <a:ext uri="{FF2B5EF4-FFF2-40B4-BE49-F238E27FC236}">
                <a16:creationId xmlns="" xmlns:a16="http://schemas.microsoft.com/office/drawing/2014/main" id="{87813318-1265-4EA6-8191-92493B22B2A5}"/>
              </a:ext>
            </a:extLst>
          </p:cNvPr>
          <p:cNvSpPr txBox="1"/>
          <p:nvPr/>
        </p:nvSpPr>
        <p:spPr>
          <a:xfrm>
            <a:off x="3030656" y="1787662"/>
            <a:ext cx="2920692" cy="584775"/>
          </a:xfrm>
          <a:prstGeom prst="rect">
            <a:avLst/>
          </a:prstGeom>
          <a:solidFill>
            <a:schemeClr val="bg1">
              <a:lumMod val="85000"/>
            </a:schemeClr>
          </a:solidFill>
          <a:ln w="38100">
            <a:solidFill>
              <a:schemeClr val="tx1"/>
            </a:solidFill>
          </a:ln>
        </p:spPr>
        <p:txBody>
          <a:bodyPr wrap="square" rtlCol="0">
            <a:spAutoFit/>
          </a:bodyPr>
          <a:lstStyle/>
          <a:p>
            <a:pPr algn="ctr"/>
            <a:r>
              <a:rPr lang="en-GB" sz="3200" b="1" dirty="0">
                <a:ea typeface="A little sunshine" panose="02000603000000000000" pitchFamily="2" charset="0"/>
              </a:rPr>
              <a:t>The 80 - 20 Rule</a:t>
            </a:r>
          </a:p>
        </p:txBody>
      </p:sp>
      <p:sp>
        <p:nvSpPr>
          <p:cNvPr id="4" name="Content Placeholder 3">
            <a:extLst>
              <a:ext uri="{FF2B5EF4-FFF2-40B4-BE49-F238E27FC236}">
                <a16:creationId xmlns="" xmlns:a16="http://schemas.microsoft.com/office/drawing/2014/main" id="{B6232224-700D-4616-B8DB-268CCF4DC46C}"/>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8677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E7EFC2-1089-4131-9A04-A6CDD234F26F}"/>
              </a:ext>
            </a:extLst>
          </p:cNvPr>
          <p:cNvSpPr>
            <a:spLocks noGrp="1"/>
          </p:cNvSpPr>
          <p:nvPr>
            <p:ph type="title"/>
          </p:nvPr>
        </p:nvSpPr>
        <p:spPr/>
        <p:txBody>
          <a:bodyPr>
            <a:normAutofit/>
          </a:bodyPr>
          <a:lstStyle/>
          <a:p>
            <a:r>
              <a:rPr lang="en-GB" sz="4000" dirty="0">
                <a:latin typeface="+mn-lt"/>
              </a:rPr>
              <a:t>Adding sophistication to your writing and speaking: Grammar</a:t>
            </a:r>
          </a:p>
        </p:txBody>
      </p:sp>
      <p:sp>
        <p:nvSpPr>
          <p:cNvPr id="7" name="Content Placeholder 6">
            <a:extLst>
              <a:ext uri="{FF2B5EF4-FFF2-40B4-BE49-F238E27FC236}">
                <a16:creationId xmlns="" xmlns:a16="http://schemas.microsoft.com/office/drawing/2014/main" id="{E432BA79-4C50-4424-B53E-1C06CFD9806C}"/>
              </a:ext>
            </a:extLst>
          </p:cNvPr>
          <p:cNvSpPr>
            <a:spLocks noGrp="1"/>
          </p:cNvSpPr>
          <p:nvPr>
            <p:ph idx="1"/>
          </p:nvPr>
        </p:nvSpPr>
        <p:spPr>
          <a:xfrm>
            <a:off x="723417" y="4354924"/>
            <a:ext cx="9898466" cy="2109448"/>
          </a:xfrm>
          <a:solidFill>
            <a:schemeClr val="accent1">
              <a:lumMod val="40000"/>
              <a:lumOff val="60000"/>
            </a:schemeClr>
          </a:solidFill>
          <a:ln w="28575">
            <a:solidFill>
              <a:schemeClr val="accent5">
                <a:lumMod val="75000"/>
              </a:schemeClr>
            </a:solidFill>
          </a:ln>
        </p:spPr>
        <p:txBody>
          <a:bodyPr>
            <a:normAutofit fontScale="92500"/>
          </a:bodyPr>
          <a:lstStyle/>
          <a:p>
            <a:pPr>
              <a:buFont typeface="Wingdings" panose="05000000000000000000" pitchFamily="2" charset="2"/>
              <a:buChar char="ü"/>
            </a:pPr>
            <a:r>
              <a:rPr lang="en-GB" sz="2400" dirty="0"/>
              <a:t>Stick it on the front of your file.</a:t>
            </a:r>
          </a:p>
          <a:p>
            <a:pPr>
              <a:buFont typeface="Wingdings" panose="05000000000000000000" pitchFamily="2" charset="2"/>
              <a:buChar char="ü"/>
            </a:pPr>
            <a:r>
              <a:rPr lang="en-GB" sz="2400" dirty="0"/>
              <a:t>Make sure that you know what each of these terms mean – if not, revise them!</a:t>
            </a:r>
          </a:p>
          <a:p>
            <a:pPr>
              <a:buFont typeface="Wingdings" panose="05000000000000000000" pitchFamily="2" charset="2"/>
              <a:buChar char="ü"/>
            </a:pPr>
            <a:r>
              <a:rPr lang="en-GB" sz="2400" dirty="0"/>
              <a:t>Try to tick all the boxes every time you write an essay or prepare for a speaking exercise. </a:t>
            </a:r>
          </a:p>
          <a:p>
            <a:pPr>
              <a:buFont typeface="Wingdings" panose="05000000000000000000" pitchFamily="2" charset="2"/>
              <a:buChar char="ü"/>
            </a:pPr>
            <a:r>
              <a:rPr lang="en-GB" sz="2400" dirty="0"/>
              <a:t>Include a range of each grammar item in your speaking and writing. </a:t>
            </a:r>
          </a:p>
          <a:p>
            <a:pPr>
              <a:buFont typeface="Wingdings" panose="05000000000000000000" pitchFamily="2" charset="2"/>
              <a:buChar char="ü"/>
            </a:pPr>
            <a:endParaRPr lang="en-GB" sz="2400" dirty="0"/>
          </a:p>
        </p:txBody>
      </p:sp>
      <p:sp>
        <p:nvSpPr>
          <p:cNvPr id="8" name="TextBox 7">
            <a:extLst>
              <a:ext uri="{FF2B5EF4-FFF2-40B4-BE49-F238E27FC236}">
                <a16:creationId xmlns="" xmlns:a16="http://schemas.microsoft.com/office/drawing/2014/main" id="{8AFCFB62-1814-47D0-A7FA-CABAF0D420B9}"/>
              </a:ext>
            </a:extLst>
          </p:cNvPr>
          <p:cNvSpPr txBox="1"/>
          <p:nvPr/>
        </p:nvSpPr>
        <p:spPr>
          <a:xfrm>
            <a:off x="2716191" y="1401919"/>
            <a:ext cx="6759616" cy="461665"/>
          </a:xfrm>
          <a:prstGeom prst="rect">
            <a:avLst/>
          </a:prstGeom>
          <a:solidFill>
            <a:schemeClr val="bg1">
              <a:lumMod val="85000"/>
            </a:schemeClr>
          </a:solidFill>
          <a:ln w="38100">
            <a:solidFill>
              <a:schemeClr val="tx1"/>
            </a:solidFill>
          </a:ln>
        </p:spPr>
        <p:txBody>
          <a:bodyPr wrap="square" rtlCol="0">
            <a:spAutoFit/>
          </a:bodyPr>
          <a:lstStyle/>
          <a:p>
            <a:pPr algn="ctr"/>
            <a:r>
              <a:rPr lang="en-GB" sz="2400" b="1" dirty="0">
                <a:ea typeface="A little sunshine" panose="02000603000000000000" pitchFamily="2" charset="0"/>
              </a:rPr>
              <a:t>German grammar checklist</a:t>
            </a:r>
          </a:p>
        </p:txBody>
      </p:sp>
      <p:pic>
        <p:nvPicPr>
          <p:cNvPr id="3" name="Picture 2">
            <a:extLst>
              <a:ext uri="{FF2B5EF4-FFF2-40B4-BE49-F238E27FC236}">
                <a16:creationId xmlns="" xmlns:a16="http://schemas.microsoft.com/office/drawing/2014/main" id="{7742C538-599E-4D3C-905A-2A57313EAE97}"/>
              </a:ext>
            </a:extLst>
          </p:cNvPr>
          <p:cNvPicPr>
            <a:picLocks noChangeAspect="1"/>
          </p:cNvPicPr>
          <p:nvPr/>
        </p:nvPicPr>
        <p:blipFill>
          <a:blip r:embed="rId2"/>
          <a:stretch>
            <a:fillRect/>
          </a:stretch>
        </p:blipFill>
        <p:spPr>
          <a:xfrm>
            <a:off x="723417" y="2162355"/>
            <a:ext cx="10745165" cy="1974823"/>
          </a:xfrm>
          <a:prstGeom prst="rect">
            <a:avLst/>
          </a:prstGeom>
          <a:ln w="19050">
            <a:solidFill>
              <a:schemeClr val="tx1"/>
            </a:solidFill>
          </a:ln>
        </p:spPr>
      </p:pic>
    </p:spTree>
    <p:extLst>
      <p:ext uri="{BB962C8B-B14F-4D97-AF65-F5344CB8AC3E}">
        <p14:creationId xmlns:p14="http://schemas.microsoft.com/office/powerpoint/2010/main" val="343538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07" y="335661"/>
            <a:ext cx="11278985" cy="1325563"/>
          </a:xfrm>
        </p:spPr>
        <p:txBody>
          <a:bodyPr>
            <a:normAutofit/>
          </a:bodyPr>
          <a:lstStyle/>
          <a:p>
            <a:r>
              <a:rPr lang="en-GB" sz="3600" dirty="0">
                <a:latin typeface="+mn-lt"/>
              </a:rPr>
              <a:t>Adding sophistication to your writing and speaking: </a:t>
            </a:r>
            <a:br>
              <a:rPr lang="en-GB" sz="3600" dirty="0">
                <a:latin typeface="+mn-lt"/>
              </a:rPr>
            </a:br>
            <a:r>
              <a:rPr lang="en-GB" sz="3600" dirty="0">
                <a:latin typeface="+mn-lt"/>
              </a:rPr>
              <a:t>Key skills</a:t>
            </a:r>
          </a:p>
        </p:txBody>
      </p:sp>
      <p:pic>
        <p:nvPicPr>
          <p:cNvPr id="4" name="Picture 3"/>
          <p:cNvPicPr>
            <a:picLocks noChangeAspect="1"/>
          </p:cNvPicPr>
          <p:nvPr/>
        </p:nvPicPr>
        <p:blipFill rotWithShape="1">
          <a:blip r:embed="rId3"/>
          <a:srcRect t="14261" r="23572" b="14811"/>
          <a:stretch/>
        </p:blipFill>
        <p:spPr>
          <a:xfrm>
            <a:off x="850324" y="1804615"/>
            <a:ext cx="9878886" cy="4764024"/>
          </a:xfrm>
          <a:prstGeom prst="rect">
            <a:avLst/>
          </a:prstGeom>
        </p:spPr>
      </p:pic>
      <p:sp>
        <p:nvSpPr>
          <p:cNvPr id="3" name="Content Placeholder 2"/>
          <p:cNvSpPr>
            <a:spLocks noGrp="1"/>
          </p:cNvSpPr>
          <p:nvPr>
            <p:ph idx="1"/>
          </p:nvPr>
        </p:nvSpPr>
        <p:spPr>
          <a:xfrm>
            <a:off x="962891" y="2117126"/>
            <a:ext cx="7772400" cy="3703320"/>
          </a:xfrm>
        </p:spPr>
        <p:txBody>
          <a:bodyPr/>
          <a:lstStyle/>
          <a:p>
            <a:r>
              <a:rPr lang="en-GB" dirty="0"/>
              <a:t>Adding detail</a:t>
            </a:r>
          </a:p>
          <a:p>
            <a:r>
              <a:rPr lang="en-GB" dirty="0"/>
              <a:t>Paraphrasing</a:t>
            </a:r>
          </a:p>
          <a:p>
            <a:r>
              <a:rPr lang="en-GB" dirty="0"/>
              <a:t>Recycling</a:t>
            </a:r>
          </a:p>
        </p:txBody>
      </p:sp>
    </p:spTree>
    <p:extLst>
      <p:ext uri="{BB962C8B-B14F-4D97-AF65-F5344CB8AC3E}">
        <p14:creationId xmlns:p14="http://schemas.microsoft.com/office/powerpoint/2010/main" val="117933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192" y="200853"/>
            <a:ext cx="11506694" cy="1609344"/>
          </a:xfrm>
        </p:spPr>
        <p:txBody>
          <a:bodyPr>
            <a:normAutofit/>
          </a:bodyPr>
          <a:lstStyle/>
          <a:p>
            <a:r>
              <a:rPr lang="en-GB" sz="3600" dirty="0">
                <a:latin typeface="+mn-lt"/>
              </a:rPr>
              <a:t>Adding sophistication to your writing and speaking:</a:t>
            </a:r>
            <a:br>
              <a:rPr lang="en-GB" sz="3600" dirty="0">
                <a:latin typeface="+mn-lt"/>
              </a:rPr>
            </a:br>
            <a:r>
              <a:rPr lang="en-GB" sz="3600" dirty="0">
                <a:latin typeface="+mn-lt"/>
              </a:rPr>
              <a:t>Adding detail</a:t>
            </a:r>
          </a:p>
        </p:txBody>
      </p:sp>
      <p:pic>
        <p:nvPicPr>
          <p:cNvPr id="6" name="Picture 5"/>
          <p:cNvPicPr>
            <a:picLocks noChangeAspect="1"/>
          </p:cNvPicPr>
          <p:nvPr/>
        </p:nvPicPr>
        <p:blipFill rotWithShape="1">
          <a:blip r:embed="rId3"/>
          <a:srcRect l="20118" t="9594" r="19362" b="15366"/>
          <a:stretch/>
        </p:blipFill>
        <p:spPr>
          <a:xfrm>
            <a:off x="4411148" y="2478480"/>
            <a:ext cx="2342405" cy="2569324"/>
          </a:xfrm>
          <a:prstGeom prst="rect">
            <a:avLst/>
          </a:prstGeom>
        </p:spPr>
      </p:pic>
      <p:sp>
        <p:nvSpPr>
          <p:cNvPr id="5" name="TextBox 4"/>
          <p:cNvSpPr txBox="1"/>
          <p:nvPr/>
        </p:nvSpPr>
        <p:spPr>
          <a:xfrm>
            <a:off x="4623705" y="3498742"/>
            <a:ext cx="1917290" cy="461665"/>
          </a:xfrm>
          <a:prstGeom prst="rect">
            <a:avLst/>
          </a:prstGeom>
          <a:noFill/>
        </p:spPr>
        <p:txBody>
          <a:bodyPr wrap="square" rtlCol="0">
            <a:spAutoFit/>
          </a:bodyPr>
          <a:lstStyle/>
          <a:p>
            <a:pPr algn="ctr"/>
            <a:r>
              <a:rPr lang="en-GB" sz="2400" dirty="0"/>
              <a:t>Topic</a:t>
            </a:r>
            <a:endParaRPr lang="en-GB" dirty="0"/>
          </a:p>
        </p:txBody>
      </p:sp>
      <p:sp>
        <p:nvSpPr>
          <p:cNvPr id="11" name="TextBox 10">
            <a:extLst>
              <a:ext uri="{FF2B5EF4-FFF2-40B4-BE49-F238E27FC236}">
                <a16:creationId xmlns="" xmlns:a16="http://schemas.microsoft.com/office/drawing/2014/main" id="{CE306339-7721-4C0F-9CA5-C6AD79F8075A}"/>
              </a:ext>
            </a:extLst>
          </p:cNvPr>
          <p:cNvSpPr txBox="1"/>
          <p:nvPr/>
        </p:nvSpPr>
        <p:spPr>
          <a:xfrm>
            <a:off x="6637488" y="1450167"/>
            <a:ext cx="2769489"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An adjective for every noun</a:t>
            </a:r>
          </a:p>
        </p:txBody>
      </p:sp>
      <p:sp>
        <p:nvSpPr>
          <p:cNvPr id="27" name="TextBox 26">
            <a:extLst>
              <a:ext uri="{FF2B5EF4-FFF2-40B4-BE49-F238E27FC236}">
                <a16:creationId xmlns="" xmlns:a16="http://schemas.microsoft.com/office/drawing/2014/main" id="{317C1C39-BFE9-43B9-966A-BE0DEA4EFD21}"/>
              </a:ext>
            </a:extLst>
          </p:cNvPr>
          <p:cNvSpPr txBox="1"/>
          <p:nvPr/>
        </p:nvSpPr>
        <p:spPr>
          <a:xfrm>
            <a:off x="6549917" y="5147383"/>
            <a:ext cx="2769489" cy="369332"/>
          </a:xfrm>
          <a:prstGeom prst="rect">
            <a:avLst/>
          </a:prstGeom>
          <a:solidFill>
            <a:schemeClr val="accent1">
              <a:lumMod val="20000"/>
              <a:lumOff val="80000"/>
            </a:schemeClr>
          </a:solidFill>
          <a:ln w="19050">
            <a:solidFill>
              <a:srgbClr val="0070C0"/>
            </a:solidFill>
          </a:ln>
        </p:spPr>
        <p:txBody>
          <a:bodyPr wrap="square" rtlCol="0">
            <a:spAutoFit/>
          </a:bodyPr>
          <a:lstStyle/>
          <a:p>
            <a:pPr algn="ctr"/>
            <a:r>
              <a:rPr lang="en-GB" dirty="0"/>
              <a:t>An adverb for every verb</a:t>
            </a:r>
          </a:p>
        </p:txBody>
      </p:sp>
      <p:sp>
        <p:nvSpPr>
          <p:cNvPr id="29" name="TextBox 28">
            <a:extLst>
              <a:ext uri="{FF2B5EF4-FFF2-40B4-BE49-F238E27FC236}">
                <a16:creationId xmlns="" xmlns:a16="http://schemas.microsoft.com/office/drawing/2014/main" id="{AF606C0D-B663-44BF-BE76-80AFE918138D}"/>
              </a:ext>
            </a:extLst>
          </p:cNvPr>
          <p:cNvSpPr txBox="1"/>
          <p:nvPr/>
        </p:nvSpPr>
        <p:spPr>
          <a:xfrm>
            <a:off x="4136464" y="5800263"/>
            <a:ext cx="2617089"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What it is not – negatives</a:t>
            </a:r>
          </a:p>
        </p:txBody>
      </p:sp>
      <p:sp>
        <p:nvSpPr>
          <p:cNvPr id="30" name="TextBox 29">
            <a:extLst>
              <a:ext uri="{FF2B5EF4-FFF2-40B4-BE49-F238E27FC236}">
                <a16:creationId xmlns="" xmlns:a16="http://schemas.microsoft.com/office/drawing/2014/main" id="{B140D055-9051-4AB5-AB71-9734FD9FC3FB}"/>
              </a:ext>
            </a:extLst>
          </p:cNvPr>
          <p:cNvSpPr txBox="1"/>
          <p:nvPr/>
        </p:nvSpPr>
        <p:spPr>
          <a:xfrm>
            <a:off x="2872594" y="4992022"/>
            <a:ext cx="1341225"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Hypothesis</a:t>
            </a:r>
          </a:p>
        </p:txBody>
      </p:sp>
      <p:sp>
        <p:nvSpPr>
          <p:cNvPr id="31" name="TextBox 30">
            <a:extLst>
              <a:ext uri="{FF2B5EF4-FFF2-40B4-BE49-F238E27FC236}">
                <a16:creationId xmlns="" xmlns:a16="http://schemas.microsoft.com/office/drawing/2014/main" id="{B44021A7-75E8-4FBA-BBBD-EA1AD2338663}"/>
              </a:ext>
            </a:extLst>
          </p:cNvPr>
          <p:cNvSpPr txBox="1"/>
          <p:nvPr/>
        </p:nvSpPr>
        <p:spPr>
          <a:xfrm>
            <a:off x="859780" y="5400267"/>
            <a:ext cx="1532001"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Relationships</a:t>
            </a:r>
          </a:p>
        </p:txBody>
      </p:sp>
      <p:sp>
        <p:nvSpPr>
          <p:cNvPr id="32" name="TextBox 31">
            <a:extLst>
              <a:ext uri="{FF2B5EF4-FFF2-40B4-BE49-F238E27FC236}">
                <a16:creationId xmlns="" xmlns:a16="http://schemas.microsoft.com/office/drawing/2014/main" id="{9B1C0CC1-BB2B-4BBA-9F31-752473A71752}"/>
              </a:ext>
            </a:extLst>
          </p:cNvPr>
          <p:cNvSpPr txBox="1"/>
          <p:nvPr/>
        </p:nvSpPr>
        <p:spPr>
          <a:xfrm>
            <a:off x="3222880" y="1733715"/>
            <a:ext cx="1891665"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What it looks like</a:t>
            </a:r>
          </a:p>
        </p:txBody>
      </p:sp>
      <p:sp>
        <p:nvSpPr>
          <p:cNvPr id="33" name="TextBox 32">
            <a:extLst>
              <a:ext uri="{FF2B5EF4-FFF2-40B4-BE49-F238E27FC236}">
                <a16:creationId xmlns="" xmlns:a16="http://schemas.microsoft.com/office/drawing/2014/main" id="{C949B346-B8C2-42D9-8441-8367BFBE427D}"/>
              </a:ext>
            </a:extLst>
          </p:cNvPr>
          <p:cNvSpPr txBox="1"/>
          <p:nvPr/>
        </p:nvSpPr>
        <p:spPr>
          <a:xfrm>
            <a:off x="7618095" y="4481862"/>
            <a:ext cx="1592961" cy="369332"/>
          </a:xfrm>
          <a:prstGeom prst="rect">
            <a:avLst/>
          </a:prstGeom>
          <a:solidFill>
            <a:schemeClr val="accent1">
              <a:lumMod val="20000"/>
              <a:lumOff val="80000"/>
            </a:schemeClr>
          </a:solidFill>
          <a:ln w="19050">
            <a:solidFill>
              <a:srgbClr val="0070C0"/>
            </a:solidFill>
          </a:ln>
        </p:spPr>
        <p:txBody>
          <a:bodyPr wrap="square" rtlCol="0">
            <a:spAutoFit/>
          </a:bodyPr>
          <a:lstStyle/>
          <a:p>
            <a:pPr algn="ctr"/>
            <a:r>
              <a:rPr lang="en-GB" dirty="0"/>
              <a:t>How it feels</a:t>
            </a:r>
          </a:p>
        </p:txBody>
      </p:sp>
      <p:sp>
        <p:nvSpPr>
          <p:cNvPr id="34" name="TextBox 33">
            <a:extLst>
              <a:ext uri="{FF2B5EF4-FFF2-40B4-BE49-F238E27FC236}">
                <a16:creationId xmlns="" xmlns:a16="http://schemas.microsoft.com/office/drawing/2014/main" id="{15087D94-EDAF-498C-B640-A21DE488F2F0}"/>
              </a:ext>
            </a:extLst>
          </p:cNvPr>
          <p:cNvSpPr txBox="1"/>
          <p:nvPr/>
        </p:nvSpPr>
        <p:spPr>
          <a:xfrm>
            <a:off x="7496174" y="3604207"/>
            <a:ext cx="4325712"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Opinion: my own and that of others</a:t>
            </a:r>
          </a:p>
        </p:txBody>
      </p:sp>
      <p:sp>
        <p:nvSpPr>
          <p:cNvPr id="35" name="TextBox 34">
            <a:extLst>
              <a:ext uri="{FF2B5EF4-FFF2-40B4-BE49-F238E27FC236}">
                <a16:creationId xmlns="" xmlns:a16="http://schemas.microsoft.com/office/drawing/2014/main" id="{B508ED04-BA04-42A5-B2E1-898C64FACE34}"/>
              </a:ext>
            </a:extLst>
          </p:cNvPr>
          <p:cNvSpPr txBox="1"/>
          <p:nvPr/>
        </p:nvSpPr>
        <p:spPr>
          <a:xfrm>
            <a:off x="8265223" y="2208661"/>
            <a:ext cx="3354705" cy="369332"/>
          </a:xfrm>
          <a:prstGeom prst="rect">
            <a:avLst/>
          </a:prstGeom>
          <a:solidFill>
            <a:schemeClr val="accent1">
              <a:lumMod val="20000"/>
              <a:lumOff val="80000"/>
            </a:schemeClr>
          </a:solidFill>
          <a:ln w="19050">
            <a:solidFill>
              <a:srgbClr val="0070C0"/>
            </a:solidFill>
          </a:ln>
        </p:spPr>
        <p:txBody>
          <a:bodyPr wrap="square" rtlCol="0">
            <a:spAutoFit/>
          </a:bodyPr>
          <a:lstStyle/>
          <a:p>
            <a:pPr algn="ctr"/>
            <a:r>
              <a:rPr lang="en-GB" dirty="0"/>
              <a:t>What, who, when, where, why? </a:t>
            </a:r>
          </a:p>
        </p:txBody>
      </p:sp>
      <p:sp>
        <p:nvSpPr>
          <p:cNvPr id="36" name="TextBox 35">
            <a:extLst>
              <a:ext uri="{FF2B5EF4-FFF2-40B4-BE49-F238E27FC236}">
                <a16:creationId xmlns="" xmlns:a16="http://schemas.microsoft.com/office/drawing/2014/main" id="{6AB65E9B-5CA9-4DE8-A6A4-4068C17DD9D9}"/>
              </a:ext>
            </a:extLst>
          </p:cNvPr>
          <p:cNvSpPr txBox="1"/>
          <p:nvPr/>
        </p:nvSpPr>
        <p:spPr>
          <a:xfrm>
            <a:off x="565622" y="2809130"/>
            <a:ext cx="1341225"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Examples</a:t>
            </a:r>
          </a:p>
        </p:txBody>
      </p:sp>
      <p:sp>
        <p:nvSpPr>
          <p:cNvPr id="37" name="TextBox 36">
            <a:extLst>
              <a:ext uri="{FF2B5EF4-FFF2-40B4-BE49-F238E27FC236}">
                <a16:creationId xmlns="" xmlns:a16="http://schemas.microsoft.com/office/drawing/2014/main" id="{E8014407-C0C1-4152-AFE0-62C10F7D1AA0}"/>
              </a:ext>
            </a:extLst>
          </p:cNvPr>
          <p:cNvSpPr txBox="1"/>
          <p:nvPr/>
        </p:nvSpPr>
        <p:spPr>
          <a:xfrm>
            <a:off x="370114" y="3660658"/>
            <a:ext cx="1532001"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Morally right?</a:t>
            </a:r>
          </a:p>
        </p:txBody>
      </p:sp>
      <p:sp>
        <p:nvSpPr>
          <p:cNvPr id="38" name="TextBox 37">
            <a:extLst>
              <a:ext uri="{FF2B5EF4-FFF2-40B4-BE49-F238E27FC236}">
                <a16:creationId xmlns="" xmlns:a16="http://schemas.microsoft.com/office/drawing/2014/main" id="{53C5EE41-D187-4749-AD82-D24D55032077}"/>
              </a:ext>
            </a:extLst>
          </p:cNvPr>
          <p:cNvSpPr txBox="1"/>
          <p:nvPr/>
        </p:nvSpPr>
        <p:spPr>
          <a:xfrm>
            <a:off x="315192" y="4619199"/>
            <a:ext cx="2360074"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Both sides of the story</a:t>
            </a:r>
          </a:p>
        </p:txBody>
      </p:sp>
      <p:sp>
        <p:nvSpPr>
          <p:cNvPr id="39" name="TextBox 38">
            <a:extLst>
              <a:ext uri="{FF2B5EF4-FFF2-40B4-BE49-F238E27FC236}">
                <a16:creationId xmlns="" xmlns:a16="http://schemas.microsoft.com/office/drawing/2014/main" id="{44A3FA78-359A-4E4A-ABE7-E68B6611004D}"/>
              </a:ext>
            </a:extLst>
          </p:cNvPr>
          <p:cNvSpPr txBox="1"/>
          <p:nvPr/>
        </p:nvSpPr>
        <p:spPr>
          <a:xfrm>
            <a:off x="9846945" y="4813840"/>
            <a:ext cx="1341225"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Evolution</a:t>
            </a:r>
          </a:p>
        </p:txBody>
      </p:sp>
      <p:sp>
        <p:nvSpPr>
          <p:cNvPr id="40" name="TextBox 39">
            <a:extLst>
              <a:ext uri="{FF2B5EF4-FFF2-40B4-BE49-F238E27FC236}">
                <a16:creationId xmlns="" xmlns:a16="http://schemas.microsoft.com/office/drawing/2014/main" id="{48D2D03B-D5D7-4BF9-A269-3810FDDA479A}"/>
              </a:ext>
            </a:extLst>
          </p:cNvPr>
          <p:cNvSpPr txBox="1"/>
          <p:nvPr/>
        </p:nvSpPr>
        <p:spPr>
          <a:xfrm>
            <a:off x="2706841" y="3894064"/>
            <a:ext cx="1032077"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The past</a:t>
            </a:r>
          </a:p>
        </p:txBody>
      </p:sp>
      <p:sp>
        <p:nvSpPr>
          <p:cNvPr id="41" name="TextBox 40">
            <a:extLst>
              <a:ext uri="{FF2B5EF4-FFF2-40B4-BE49-F238E27FC236}">
                <a16:creationId xmlns="" xmlns:a16="http://schemas.microsoft.com/office/drawing/2014/main" id="{E5AEC471-FA1A-40A5-9A05-577091198ADF}"/>
              </a:ext>
            </a:extLst>
          </p:cNvPr>
          <p:cNvSpPr txBox="1"/>
          <p:nvPr/>
        </p:nvSpPr>
        <p:spPr>
          <a:xfrm>
            <a:off x="1259969" y="2017526"/>
            <a:ext cx="731625"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Proof</a:t>
            </a:r>
          </a:p>
        </p:txBody>
      </p:sp>
      <p:sp>
        <p:nvSpPr>
          <p:cNvPr id="42" name="TextBox 41">
            <a:extLst>
              <a:ext uri="{FF2B5EF4-FFF2-40B4-BE49-F238E27FC236}">
                <a16:creationId xmlns="" xmlns:a16="http://schemas.microsoft.com/office/drawing/2014/main" id="{B3670BB2-1D2B-4516-9270-EE7F40689F48}"/>
              </a:ext>
            </a:extLst>
          </p:cNvPr>
          <p:cNvSpPr txBox="1"/>
          <p:nvPr/>
        </p:nvSpPr>
        <p:spPr>
          <a:xfrm>
            <a:off x="2878117" y="2931393"/>
            <a:ext cx="1090380"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Impact</a:t>
            </a:r>
          </a:p>
        </p:txBody>
      </p:sp>
      <p:sp>
        <p:nvSpPr>
          <p:cNvPr id="43" name="TextBox 42">
            <a:extLst>
              <a:ext uri="{FF2B5EF4-FFF2-40B4-BE49-F238E27FC236}">
                <a16:creationId xmlns="" xmlns:a16="http://schemas.microsoft.com/office/drawing/2014/main" id="{B2212A1B-EA15-43B8-9961-E75D5A2FF710}"/>
              </a:ext>
            </a:extLst>
          </p:cNvPr>
          <p:cNvSpPr txBox="1"/>
          <p:nvPr/>
        </p:nvSpPr>
        <p:spPr>
          <a:xfrm>
            <a:off x="7496174" y="2809130"/>
            <a:ext cx="1891665"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Similar situations</a:t>
            </a:r>
          </a:p>
        </p:txBody>
      </p:sp>
    </p:spTree>
    <p:extLst>
      <p:ext uri="{BB962C8B-B14F-4D97-AF65-F5344CB8AC3E}">
        <p14:creationId xmlns:p14="http://schemas.microsoft.com/office/powerpoint/2010/main" val="376173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0"/>
                                        <p:tgtEl>
                                          <p:spTgt spid="39"/>
                                        </p:tgtEl>
                                      </p:cBhvr>
                                    </p:animEffect>
                                  </p:childTnLst>
                                </p:cTn>
                              </p:par>
                            </p:childTnLst>
                          </p:cTn>
                        </p:par>
                        <p:par>
                          <p:cTn id="56" fill="hold">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1000"/>
                                        <p:tgtEl>
                                          <p:spTgt spid="40"/>
                                        </p:tgtEl>
                                      </p:cBhvr>
                                    </p:animEffect>
                                  </p:childTnLst>
                                </p:cTn>
                              </p:par>
                            </p:childTnLst>
                          </p:cTn>
                        </p:par>
                        <p:par>
                          <p:cTn id="60" fill="hold">
                            <p:stCondLst>
                              <p:cond delay="14000"/>
                            </p:stCondLst>
                            <p:childTnLst>
                              <p:par>
                                <p:cTn id="61" presetID="10" presetClass="entr" presetSubtype="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childTnLst>
                                </p:cTn>
                              </p:par>
                            </p:childTnLst>
                          </p:cTn>
                        </p:par>
                        <p:par>
                          <p:cTn id="64" fill="hold">
                            <p:stCondLst>
                              <p:cond delay="15000"/>
                            </p:stCondLst>
                            <p:childTnLst>
                              <p:par>
                                <p:cTn id="65" presetID="10"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childTnLst>
                                </p:cTn>
                              </p:par>
                            </p:childTnLst>
                          </p:cTn>
                        </p:par>
                        <p:par>
                          <p:cTn id="68" fill="hold">
                            <p:stCondLst>
                              <p:cond delay="16000"/>
                            </p:stCondLst>
                            <p:childTnLst>
                              <p:par>
                                <p:cTn id="69" presetID="10" presetClass="entr" presetSubtype="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7A682F-773E-4334-8E35-564F7E40196F}"/>
              </a:ext>
            </a:extLst>
          </p:cNvPr>
          <p:cNvSpPr>
            <a:spLocks noGrp="1"/>
          </p:cNvSpPr>
          <p:nvPr>
            <p:ph type="title"/>
          </p:nvPr>
        </p:nvSpPr>
        <p:spPr>
          <a:xfrm>
            <a:off x="8082" y="-226699"/>
            <a:ext cx="12183918" cy="1325563"/>
          </a:xfrm>
        </p:spPr>
        <p:txBody>
          <a:bodyPr>
            <a:normAutofit/>
          </a:bodyPr>
          <a:lstStyle/>
          <a:p>
            <a:r>
              <a:rPr lang="en-GB" sz="2800" dirty="0">
                <a:latin typeface="+mn-lt"/>
              </a:rPr>
              <a:t>Adding sophistication to your writing and speaking: Adding detail</a:t>
            </a:r>
          </a:p>
        </p:txBody>
      </p:sp>
      <p:sp>
        <p:nvSpPr>
          <p:cNvPr id="3" name="Content Placeholder 2">
            <a:extLst>
              <a:ext uri="{FF2B5EF4-FFF2-40B4-BE49-F238E27FC236}">
                <a16:creationId xmlns="" xmlns:a16="http://schemas.microsoft.com/office/drawing/2014/main" id="{89C43A98-AE84-4FB7-A85F-EED45E190F63}"/>
              </a:ext>
            </a:extLst>
          </p:cNvPr>
          <p:cNvSpPr>
            <a:spLocks noGrp="1"/>
          </p:cNvSpPr>
          <p:nvPr>
            <p:ph idx="1"/>
          </p:nvPr>
        </p:nvSpPr>
        <p:spPr>
          <a:xfrm>
            <a:off x="8082" y="3138580"/>
            <a:ext cx="9282875" cy="3376520"/>
          </a:xfrm>
        </p:spPr>
        <p:txBody>
          <a:bodyPr>
            <a:normAutofit/>
          </a:bodyPr>
          <a:lstStyle/>
          <a:p>
            <a:pPr marL="0" indent="0">
              <a:buNone/>
            </a:pPr>
            <a:endParaRPr lang="de-DE" sz="2400" dirty="0"/>
          </a:p>
          <a:p>
            <a:pPr marL="0" indent="0">
              <a:buNone/>
            </a:pPr>
            <a:r>
              <a:rPr lang="de-DE" sz="2400" dirty="0"/>
              <a:t>1. Die einen rauchen nicht, die anderen naschen nicht, auf Alkohol wird verzichtet oder auch auf fernsehen oder aufs Autofahren. </a:t>
            </a:r>
          </a:p>
          <a:p>
            <a:pPr marL="0" indent="0">
              <a:buNone/>
            </a:pPr>
            <a:r>
              <a:rPr lang="de-DE" sz="2400" dirty="0"/>
              <a:t>2. Sie entstanden in etwa im 13. Jahrhundert, als der Brauch aufkam, einander zu Weihnachten zu beschenken. </a:t>
            </a:r>
          </a:p>
          <a:p>
            <a:pPr marL="0" indent="0">
              <a:buNone/>
            </a:pPr>
            <a:r>
              <a:rPr lang="de-DE" sz="2400" dirty="0"/>
              <a:t>3. Viele alte Traditionen haben einen engen Zusammenhang mit kirchlichen Festen.</a:t>
            </a:r>
          </a:p>
          <a:p>
            <a:pPr marL="0" indent="0">
              <a:buNone/>
            </a:pPr>
            <a:r>
              <a:rPr lang="de-DE" sz="2400" dirty="0"/>
              <a:t>4. Österreichern sind ihre Traditionen sehr wichtig.</a:t>
            </a:r>
            <a:endParaRPr lang="en-GB" sz="2400" dirty="0"/>
          </a:p>
        </p:txBody>
      </p:sp>
      <p:sp>
        <p:nvSpPr>
          <p:cNvPr id="4" name="Rectangle 3">
            <a:extLst>
              <a:ext uri="{FF2B5EF4-FFF2-40B4-BE49-F238E27FC236}">
                <a16:creationId xmlns="" xmlns:a16="http://schemas.microsoft.com/office/drawing/2014/main" id="{BAF58E54-0416-4D19-84FB-B128BECD30D7}"/>
              </a:ext>
            </a:extLst>
          </p:cNvPr>
          <p:cNvSpPr/>
          <p:nvPr/>
        </p:nvSpPr>
        <p:spPr>
          <a:xfrm>
            <a:off x="220207" y="696230"/>
            <a:ext cx="11751585" cy="2769989"/>
          </a:xfrm>
          <a:prstGeom prst="rect">
            <a:avLst/>
          </a:prstGeom>
          <a:solidFill>
            <a:schemeClr val="accent1">
              <a:lumMod val="20000"/>
              <a:lumOff val="80000"/>
            </a:schemeClr>
          </a:solidFill>
          <a:ln w="28575">
            <a:solidFill>
              <a:schemeClr val="accent6">
                <a:lumMod val="75000"/>
              </a:schemeClr>
            </a:solidFill>
          </a:ln>
        </p:spPr>
        <p:txBody>
          <a:bodyPr wrap="square">
            <a:spAutoFit/>
          </a:bodyPr>
          <a:lstStyle/>
          <a:p>
            <a:r>
              <a:rPr lang="de-DE" dirty="0"/>
              <a:t>Österreichern sind ihre Traditionen sehr wichtig. Traditionen Österreich sind nach Regionen verschieden. Viele alte Traditionen haben einen engen Zusammenhang mit kirchlichen Festen. Das Jahr beginnt mit Fasching, mit vielen Bällen, in manchen Gegenden auch mit Umzügen, allerdings anders als in Deutschland. </a:t>
            </a:r>
          </a:p>
          <a:p>
            <a:r>
              <a:rPr lang="de-DE" dirty="0"/>
              <a:t>Besonders in ländlichen Gebieten im Westen von Österreich sind diese Traditionen lebendig und oft Attraktionen für den Fremdenverkehr. Die Fastenzeit beginnt mit einem Heringschmaus am Aschermittwoch. Die Fastenzeit selbst wird auf ganz unterschiedliche Art  eingehalten. Die einen rauchen nicht, die anderen naschen nicht, auf Alkohol wird verzichtet oder auch </a:t>
            </a:r>
            <a:r>
              <a:rPr lang="de-DE"/>
              <a:t>auf Fernsehen </a:t>
            </a:r>
            <a:r>
              <a:rPr lang="de-DE" dirty="0"/>
              <a:t>oder aufs Autofahren. </a:t>
            </a:r>
          </a:p>
          <a:p>
            <a:r>
              <a:rPr lang="en-GB" dirty="0"/>
              <a:t>Die </a:t>
            </a:r>
            <a:r>
              <a:rPr lang="en-GB" dirty="0" err="1"/>
              <a:t>Weihnachtsmärkte</a:t>
            </a:r>
            <a:r>
              <a:rPr lang="en-GB" dirty="0"/>
              <a:t> </a:t>
            </a:r>
            <a:r>
              <a:rPr lang="en-GB" dirty="0" err="1"/>
              <a:t>sind</a:t>
            </a:r>
            <a:r>
              <a:rPr lang="en-GB" dirty="0"/>
              <a:t> </a:t>
            </a:r>
            <a:r>
              <a:rPr lang="en-GB" dirty="0" err="1"/>
              <a:t>hierzulande</a:t>
            </a:r>
            <a:r>
              <a:rPr lang="en-GB" dirty="0"/>
              <a:t> </a:t>
            </a:r>
            <a:r>
              <a:rPr lang="en-GB" dirty="0" err="1"/>
              <a:t>sehr</a:t>
            </a:r>
            <a:r>
              <a:rPr lang="en-GB" dirty="0"/>
              <a:t> </a:t>
            </a:r>
            <a:r>
              <a:rPr lang="en-GB" dirty="0" err="1"/>
              <a:t>beliebt</a:t>
            </a:r>
            <a:r>
              <a:rPr lang="en-GB" dirty="0"/>
              <a:t>. </a:t>
            </a:r>
            <a:r>
              <a:rPr lang="de-DE" dirty="0"/>
              <a:t>Sie entstanden in etwa im 13. Jahrhundert, als der Brauch aufkam, einander zu Weihnachten zu beschenken.</a:t>
            </a:r>
          </a:p>
          <a:p>
            <a:r>
              <a:rPr lang="de-DE" sz="1200" dirty="0"/>
              <a:t>https://www.expedia.de/vc/reisefuehrer/traditionen-oesterreich-r6835</a:t>
            </a:r>
          </a:p>
        </p:txBody>
      </p:sp>
      <p:sp>
        <p:nvSpPr>
          <p:cNvPr id="5" name="TextBox 4">
            <a:extLst>
              <a:ext uri="{FF2B5EF4-FFF2-40B4-BE49-F238E27FC236}">
                <a16:creationId xmlns="" xmlns:a16="http://schemas.microsoft.com/office/drawing/2014/main" id="{39353B2C-2ABA-404C-919D-22C7F864BCCB}"/>
              </a:ext>
            </a:extLst>
          </p:cNvPr>
          <p:cNvSpPr txBox="1"/>
          <p:nvPr/>
        </p:nvSpPr>
        <p:spPr>
          <a:xfrm>
            <a:off x="9246630" y="3791458"/>
            <a:ext cx="2769489"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An adjective for every noun</a:t>
            </a:r>
          </a:p>
        </p:txBody>
      </p:sp>
      <p:sp>
        <p:nvSpPr>
          <p:cNvPr id="7" name="TextBox 6">
            <a:extLst>
              <a:ext uri="{FF2B5EF4-FFF2-40B4-BE49-F238E27FC236}">
                <a16:creationId xmlns="" xmlns:a16="http://schemas.microsoft.com/office/drawing/2014/main" id="{C41308D3-9F0E-43DF-9FBE-EEB2CB67C32F}"/>
              </a:ext>
            </a:extLst>
          </p:cNvPr>
          <p:cNvSpPr txBox="1"/>
          <p:nvPr/>
        </p:nvSpPr>
        <p:spPr>
          <a:xfrm>
            <a:off x="9246630" y="4309346"/>
            <a:ext cx="2617089"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What it is not – negatives</a:t>
            </a:r>
          </a:p>
        </p:txBody>
      </p:sp>
      <p:sp>
        <p:nvSpPr>
          <p:cNvPr id="8" name="TextBox 7">
            <a:extLst>
              <a:ext uri="{FF2B5EF4-FFF2-40B4-BE49-F238E27FC236}">
                <a16:creationId xmlns="" xmlns:a16="http://schemas.microsoft.com/office/drawing/2014/main" id="{1076ED0B-473C-414D-B298-DA08636AB59A}"/>
              </a:ext>
            </a:extLst>
          </p:cNvPr>
          <p:cNvSpPr txBox="1"/>
          <p:nvPr/>
        </p:nvSpPr>
        <p:spPr>
          <a:xfrm>
            <a:off x="9236112" y="4797663"/>
            <a:ext cx="1341225"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Hypothesis</a:t>
            </a:r>
          </a:p>
        </p:txBody>
      </p:sp>
      <p:sp>
        <p:nvSpPr>
          <p:cNvPr id="18" name="TextBox 17">
            <a:extLst>
              <a:ext uri="{FF2B5EF4-FFF2-40B4-BE49-F238E27FC236}">
                <a16:creationId xmlns="" xmlns:a16="http://schemas.microsoft.com/office/drawing/2014/main" id="{2A0C4D3B-62C7-4415-8D2F-22FBB7339EC2}"/>
              </a:ext>
            </a:extLst>
          </p:cNvPr>
          <p:cNvSpPr txBox="1"/>
          <p:nvPr/>
        </p:nvSpPr>
        <p:spPr>
          <a:xfrm>
            <a:off x="8911522" y="5952423"/>
            <a:ext cx="1032077"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The past</a:t>
            </a:r>
          </a:p>
        </p:txBody>
      </p:sp>
      <p:sp>
        <p:nvSpPr>
          <p:cNvPr id="22" name="TextBox 21">
            <a:extLst>
              <a:ext uri="{FF2B5EF4-FFF2-40B4-BE49-F238E27FC236}">
                <a16:creationId xmlns="" xmlns:a16="http://schemas.microsoft.com/office/drawing/2014/main" id="{77B3CF2E-6AE1-4030-B012-EC12404F470D}"/>
              </a:ext>
            </a:extLst>
          </p:cNvPr>
          <p:cNvSpPr txBox="1"/>
          <p:nvPr/>
        </p:nvSpPr>
        <p:spPr>
          <a:xfrm>
            <a:off x="7358765" y="5803867"/>
            <a:ext cx="3335047" cy="646331"/>
          </a:xfrm>
          <a:prstGeom prst="rect">
            <a:avLst/>
          </a:prstGeom>
          <a:solidFill>
            <a:schemeClr val="accent1">
              <a:lumMod val="20000"/>
              <a:lumOff val="80000"/>
            </a:schemeClr>
          </a:solidFill>
          <a:ln w="38100">
            <a:solidFill>
              <a:schemeClr val="accent2">
                <a:lumMod val="75000"/>
              </a:schemeClr>
            </a:solidFill>
          </a:ln>
        </p:spPr>
        <p:txBody>
          <a:bodyPr wrap="square" rtlCol="0">
            <a:spAutoFit/>
          </a:bodyPr>
          <a:lstStyle/>
          <a:p>
            <a:r>
              <a:rPr lang="en-GB" b="1" dirty="0">
                <a:sym typeface="Webdings" panose="05030102010509060703" pitchFamily="18" charset="2"/>
              </a:rPr>
              <a:t>Extension – add further details to the text </a:t>
            </a:r>
            <a:endParaRPr lang="en-GB" dirty="0"/>
          </a:p>
        </p:txBody>
      </p:sp>
      <p:sp>
        <p:nvSpPr>
          <p:cNvPr id="10" name="TextBox 9">
            <a:extLst>
              <a:ext uri="{FF2B5EF4-FFF2-40B4-BE49-F238E27FC236}">
                <a16:creationId xmlns="" xmlns:a16="http://schemas.microsoft.com/office/drawing/2014/main" id="{80D6CEEB-6906-43B7-B4E0-B99D9C2A3AD2}"/>
              </a:ext>
            </a:extLst>
          </p:cNvPr>
          <p:cNvSpPr txBox="1"/>
          <p:nvPr/>
        </p:nvSpPr>
        <p:spPr>
          <a:xfrm>
            <a:off x="9236112" y="5324147"/>
            <a:ext cx="1032077" cy="369332"/>
          </a:xfrm>
          <a:prstGeom prst="rect">
            <a:avLst/>
          </a:prstGeom>
          <a:solidFill>
            <a:schemeClr val="accent1">
              <a:lumMod val="20000"/>
              <a:lumOff val="80000"/>
            </a:schemeClr>
          </a:solidFill>
          <a:ln w="19050">
            <a:solidFill>
              <a:srgbClr val="0070C0"/>
            </a:solidFill>
          </a:ln>
        </p:spPr>
        <p:txBody>
          <a:bodyPr wrap="square" rtlCol="0">
            <a:spAutoFit/>
          </a:bodyPr>
          <a:lstStyle/>
          <a:p>
            <a:r>
              <a:rPr lang="en-GB" dirty="0"/>
              <a:t>The past</a:t>
            </a:r>
          </a:p>
        </p:txBody>
      </p:sp>
    </p:spTree>
    <p:extLst>
      <p:ext uri="{BB962C8B-B14F-4D97-AF65-F5344CB8AC3E}">
        <p14:creationId xmlns:p14="http://schemas.microsoft.com/office/powerpoint/2010/main" val="179872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07" y="312512"/>
            <a:ext cx="11278985" cy="762016"/>
          </a:xfrm>
        </p:spPr>
        <p:txBody>
          <a:bodyPr>
            <a:normAutofit fontScale="90000"/>
          </a:bodyPr>
          <a:lstStyle/>
          <a:p>
            <a:r>
              <a:rPr lang="en-GB" sz="3600" dirty="0">
                <a:latin typeface="+mn-lt"/>
              </a:rPr>
              <a:t>Adding sophistication to your writing and speaking: Paraphrasing</a:t>
            </a:r>
          </a:p>
        </p:txBody>
      </p:sp>
      <p:sp>
        <p:nvSpPr>
          <p:cNvPr id="3" name="Content Placeholder 2"/>
          <p:cNvSpPr>
            <a:spLocks noGrp="1"/>
          </p:cNvSpPr>
          <p:nvPr>
            <p:ph idx="1"/>
          </p:nvPr>
        </p:nvSpPr>
        <p:spPr>
          <a:xfrm>
            <a:off x="1534193" y="1474866"/>
            <a:ext cx="8797221" cy="1471827"/>
          </a:xfrm>
          <a:solidFill>
            <a:schemeClr val="accent5">
              <a:lumMod val="20000"/>
              <a:lumOff val="80000"/>
            </a:schemeClr>
          </a:solidFill>
          <a:ln w="28575">
            <a:solidFill>
              <a:srgbClr val="0070C0"/>
            </a:solidFill>
          </a:ln>
        </p:spPr>
        <p:txBody>
          <a:bodyPr>
            <a:normAutofit fontScale="77500" lnSpcReduction="20000"/>
          </a:bodyPr>
          <a:lstStyle/>
          <a:p>
            <a:pPr>
              <a:buFont typeface="Wingdings" panose="05000000000000000000" pitchFamily="2" charset="2"/>
              <a:buChar char="ü"/>
            </a:pPr>
            <a:r>
              <a:rPr lang="en-GB" dirty="0"/>
              <a:t>Use </a:t>
            </a:r>
            <a:r>
              <a:rPr lang="en-GB" i="1" dirty="0"/>
              <a:t>like (</a:t>
            </a:r>
            <a:r>
              <a:rPr lang="en-GB" i="1" dirty="0" err="1"/>
              <a:t>wie</a:t>
            </a:r>
            <a:r>
              <a:rPr lang="en-GB" i="1" dirty="0"/>
              <a:t>, es </a:t>
            </a:r>
            <a:r>
              <a:rPr lang="en-GB" i="1" dirty="0" err="1"/>
              <a:t>scheint</a:t>
            </a:r>
            <a:r>
              <a:rPr lang="en-GB" i="1" dirty="0"/>
              <a:t>, es ist </a:t>
            </a:r>
            <a:r>
              <a:rPr lang="en-GB" i="1" dirty="0" err="1"/>
              <a:t>genau</a:t>
            </a:r>
            <a:r>
              <a:rPr lang="en-GB" i="1" dirty="0"/>
              <a:t> </a:t>
            </a:r>
            <a:r>
              <a:rPr lang="en-GB" i="1" dirty="0" err="1"/>
              <a:t>wie</a:t>
            </a:r>
            <a:r>
              <a:rPr lang="en-GB" i="1" dirty="0"/>
              <a:t>…)</a:t>
            </a:r>
          </a:p>
          <a:p>
            <a:pPr>
              <a:buFont typeface="Wingdings" panose="05000000000000000000" pitchFamily="2" charset="2"/>
              <a:buChar char="ü"/>
            </a:pPr>
            <a:r>
              <a:rPr lang="en-GB" dirty="0"/>
              <a:t>Use synonyms</a:t>
            </a:r>
          </a:p>
          <a:p>
            <a:pPr>
              <a:buFont typeface="Wingdings" panose="05000000000000000000" pitchFamily="2" charset="2"/>
              <a:buChar char="ü"/>
            </a:pPr>
            <a:r>
              <a:rPr lang="en-GB" dirty="0"/>
              <a:t>Use antonyms </a:t>
            </a:r>
            <a:r>
              <a:rPr lang="en-GB" i="1" dirty="0"/>
              <a:t>(es ist </a:t>
            </a:r>
            <a:r>
              <a:rPr lang="en-GB" i="1" dirty="0" err="1"/>
              <a:t>nicht</a:t>
            </a:r>
            <a:r>
              <a:rPr lang="en-GB" i="1" dirty="0"/>
              <a:t>, das ist das </a:t>
            </a:r>
            <a:r>
              <a:rPr lang="en-GB" i="1" dirty="0" err="1"/>
              <a:t>Gegenteil</a:t>
            </a:r>
            <a:r>
              <a:rPr lang="en-GB" i="1" dirty="0"/>
              <a:t> von …)</a:t>
            </a:r>
          </a:p>
          <a:p>
            <a:pPr>
              <a:buFont typeface="Wingdings" panose="05000000000000000000" pitchFamily="2" charset="2"/>
              <a:buChar char="ü"/>
            </a:pPr>
            <a:r>
              <a:rPr lang="en-GB" dirty="0"/>
              <a:t>Explain use, appearance, qualities, location… </a:t>
            </a:r>
            <a:endParaRPr lang="en-GB" i="1" dirty="0"/>
          </a:p>
        </p:txBody>
      </p:sp>
      <p:sp>
        <p:nvSpPr>
          <p:cNvPr id="5" name="TextBox 4">
            <a:extLst>
              <a:ext uri="{FF2B5EF4-FFF2-40B4-BE49-F238E27FC236}">
                <a16:creationId xmlns="" xmlns:a16="http://schemas.microsoft.com/office/drawing/2014/main" id="{68AF3738-E45E-4AF4-BDDC-4FD0E9D109E1}"/>
              </a:ext>
            </a:extLst>
          </p:cNvPr>
          <p:cNvSpPr txBox="1"/>
          <p:nvPr/>
        </p:nvSpPr>
        <p:spPr>
          <a:xfrm>
            <a:off x="5932803" y="4486847"/>
            <a:ext cx="4599214" cy="1938992"/>
          </a:xfrm>
          <a:prstGeom prst="rect">
            <a:avLst/>
          </a:prstGeom>
          <a:solidFill>
            <a:schemeClr val="accent1">
              <a:lumMod val="20000"/>
              <a:lumOff val="80000"/>
            </a:schemeClr>
          </a:solidFill>
          <a:ln w="38100">
            <a:solidFill>
              <a:schemeClr val="accent2">
                <a:lumMod val="75000"/>
              </a:schemeClr>
            </a:solidFill>
          </a:ln>
        </p:spPr>
        <p:txBody>
          <a:bodyPr wrap="square" rtlCol="0">
            <a:spAutoFit/>
          </a:bodyPr>
          <a:lstStyle/>
          <a:p>
            <a:r>
              <a:rPr lang="es-ES_tradnl" sz="2000" b="1" dirty="0" err="1"/>
              <a:t>Practise</a:t>
            </a:r>
            <a:r>
              <a:rPr lang="es-ES_tradnl" sz="2000" b="1" dirty="0"/>
              <a:t> </a:t>
            </a:r>
            <a:r>
              <a:rPr lang="es-ES_tradnl" sz="2000" b="1" dirty="0" err="1"/>
              <a:t>paraphrasing</a:t>
            </a:r>
            <a:r>
              <a:rPr lang="es-ES_tradnl" sz="2000" b="1" dirty="0"/>
              <a:t> </a:t>
            </a:r>
            <a:r>
              <a:rPr lang="es-ES_tradnl" sz="2000" b="1" dirty="0" err="1"/>
              <a:t>these</a:t>
            </a:r>
            <a:r>
              <a:rPr lang="es-ES_tradnl" sz="2000" b="1" dirty="0"/>
              <a:t> </a:t>
            </a:r>
            <a:r>
              <a:rPr lang="es-ES_tradnl" sz="2000" b="1" dirty="0" err="1"/>
              <a:t>four</a:t>
            </a:r>
            <a:r>
              <a:rPr lang="es-ES_tradnl" sz="2000" b="1" dirty="0"/>
              <a:t> </a:t>
            </a:r>
            <a:r>
              <a:rPr lang="es-ES_tradnl" sz="2000" b="1" dirty="0" err="1"/>
              <a:t>words</a:t>
            </a:r>
            <a:r>
              <a:rPr lang="es-ES_tradnl" sz="2000" b="1" dirty="0"/>
              <a:t>:</a:t>
            </a:r>
          </a:p>
          <a:p>
            <a:endParaRPr lang="es-ES_tradnl" sz="2000" dirty="0"/>
          </a:p>
          <a:p>
            <a:r>
              <a:rPr lang="es-ES_tradnl" sz="2000" dirty="0" err="1"/>
              <a:t>ein</a:t>
            </a:r>
            <a:r>
              <a:rPr lang="es-ES_tradnl" sz="2000" dirty="0"/>
              <a:t> Handy</a:t>
            </a:r>
          </a:p>
          <a:p>
            <a:r>
              <a:rPr lang="es-ES_tradnl" sz="2000" dirty="0" err="1"/>
              <a:t>ein</a:t>
            </a:r>
            <a:r>
              <a:rPr lang="es-ES_tradnl" sz="2000" dirty="0"/>
              <a:t> </a:t>
            </a:r>
            <a:r>
              <a:rPr lang="es-ES_tradnl" sz="2000" dirty="0" err="1"/>
              <a:t>Computer</a:t>
            </a:r>
            <a:endParaRPr lang="es-ES_tradnl" sz="2000" dirty="0"/>
          </a:p>
          <a:p>
            <a:r>
              <a:rPr lang="es-ES_tradnl" sz="2000" dirty="0" err="1"/>
              <a:t>eine</a:t>
            </a:r>
            <a:r>
              <a:rPr lang="es-ES_tradnl" sz="2000" dirty="0"/>
              <a:t> </a:t>
            </a:r>
            <a:r>
              <a:rPr lang="es-ES_tradnl" sz="2000" dirty="0" err="1"/>
              <a:t>Familie</a:t>
            </a:r>
            <a:endParaRPr lang="es-ES_tradnl" sz="2000" dirty="0"/>
          </a:p>
          <a:p>
            <a:r>
              <a:rPr lang="es-ES_tradnl" sz="2000" dirty="0"/>
              <a:t>die </a:t>
            </a:r>
            <a:r>
              <a:rPr lang="es-ES_tradnl" sz="2000" dirty="0" err="1"/>
              <a:t>Liebe</a:t>
            </a:r>
            <a:endParaRPr lang="es-ES_tradnl" sz="2000" dirty="0"/>
          </a:p>
        </p:txBody>
      </p:sp>
      <p:sp>
        <p:nvSpPr>
          <p:cNvPr id="7" name="TextBox 6">
            <a:extLst>
              <a:ext uri="{FF2B5EF4-FFF2-40B4-BE49-F238E27FC236}">
                <a16:creationId xmlns="" xmlns:a16="http://schemas.microsoft.com/office/drawing/2014/main" id="{72A403CA-9311-4F4D-B574-538FF11F8DEB}"/>
              </a:ext>
            </a:extLst>
          </p:cNvPr>
          <p:cNvSpPr txBox="1"/>
          <p:nvPr/>
        </p:nvSpPr>
        <p:spPr>
          <a:xfrm>
            <a:off x="8080757" y="3235718"/>
            <a:ext cx="2307771" cy="1200329"/>
          </a:xfrm>
          <a:prstGeom prst="rect">
            <a:avLst/>
          </a:prstGeom>
          <a:noFill/>
        </p:spPr>
        <p:txBody>
          <a:bodyPr wrap="square" rtlCol="0">
            <a:spAutoFit/>
          </a:bodyPr>
          <a:lstStyle/>
          <a:p>
            <a:pPr marL="342900" indent="-342900">
              <a:buFont typeface="+mj-lt"/>
              <a:buAutoNum type="alphaUcPeriod"/>
            </a:pPr>
            <a:r>
              <a:rPr lang="en-GB" dirty="0" err="1"/>
              <a:t>vorsichtig</a:t>
            </a:r>
            <a:r>
              <a:rPr lang="en-GB" dirty="0"/>
              <a:t> sein</a:t>
            </a:r>
          </a:p>
          <a:p>
            <a:pPr marL="342900" indent="-342900">
              <a:buFont typeface="+mj-lt"/>
              <a:buAutoNum type="alphaUcPeriod"/>
            </a:pPr>
            <a:r>
              <a:rPr lang="en-GB" dirty="0"/>
              <a:t>das Password</a:t>
            </a:r>
          </a:p>
          <a:p>
            <a:pPr marL="342900" indent="-342900">
              <a:buFont typeface="+mj-lt"/>
              <a:buAutoNum type="alphaUcPeriod"/>
            </a:pPr>
            <a:r>
              <a:rPr lang="en-GB" dirty="0"/>
              <a:t>die </a:t>
            </a:r>
            <a:r>
              <a:rPr lang="en-GB" dirty="0" err="1"/>
              <a:t>Piraterie</a:t>
            </a:r>
            <a:endParaRPr lang="en-GB" dirty="0"/>
          </a:p>
          <a:p>
            <a:pPr marL="342900" indent="-342900">
              <a:buFont typeface="+mj-lt"/>
              <a:buAutoNum type="alphaUcPeriod"/>
            </a:pPr>
            <a:r>
              <a:rPr lang="en-GB" dirty="0" err="1"/>
              <a:t>persönlich</a:t>
            </a:r>
            <a:endParaRPr lang="en-GB" dirty="0"/>
          </a:p>
        </p:txBody>
      </p:sp>
      <p:sp>
        <p:nvSpPr>
          <p:cNvPr id="10" name="TextBox 9">
            <a:extLst>
              <a:ext uri="{FF2B5EF4-FFF2-40B4-BE49-F238E27FC236}">
                <a16:creationId xmlns="" xmlns:a16="http://schemas.microsoft.com/office/drawing/2014/main" id="{0426FACC-86EA-4296-9EFB-70BFE52FE55F}"/>
              </a:ext>
            </a:extLst>
          </p:cNvPr>
          <p:cNvSpPr txBox="1"/>
          <p:nvPr/>
        </p:nvSpPr>
        <p:spPr>
          <a:xfrm>
            <a:off x="2557450" y="3256228"/>
            <a:ext cx="6232071" cy="1323439"/>
          </a:xfrm>
          <a:prstGeom prst="rect">
            <a:avLst/>
          </a:prstGeom>
          <a:noFill/>
        </p:spPr>
        <p:txBody>
          <a:bodyPr wrap="square" rtlCol="0">
            <a:spAutoFit/>
          </a:bodyPr>
          <a:lstStyle/>
          <a:p>
            <a:pPr marL="342900" indent="-342900">
              <a:buFont typeface="+mj-lt"/>
              <a:buAutoNum type="arabicPeriod"/>
            </a:pPr>
            <a:r>
              <a:rPr lang="en-GB" sz="2000" dirty="0"/>
              <a:t>Es ist das </a:t>
            </a:r>
            <a:r>
              <a:rPr lang="en-GB" sz="2000" dirty="0" err="1"/>
              <a:t>Gleiche</a:t>
            </a:r>
            <a:r>
              <a:rPr lang="en-GB" sz="2000" dirty="0"/>
              <a:t> </a:t>
            </a:r>
            <a:r>
              <a:rPr lang="en-GB" sz="2000" dirty="0" err="1"/>
              <a:t>wie</a:t>
            </a:r>
            <a:r>
              <a:rPr lang="en-GB" sz="2000" dirty="0"/>
              <a:t> </a:t>
            </a:r>
            <a:r>
              <a:rPr lang="en-GB" sz="2000" dirty="0" err="1"/>
              <a:t>aufpassen</a:t>
            </a:r>
            <a:endParaRPr lang="en-GB" sz="2000" dirty="0"/>
          </a:p>
          <a:p>
            <a:pPr marL="342900" indent="-342900">
              <a:buFont typeface="+mj-lt"/>
              <a:buAutoNum type="arabicPeriod"/>
            </a:pPr>
            <a:r>
              <a:rPr lang="en-GB" sz="2000" dirty="0" err="1"/>
              <a:t>unerlaubte</a:t>
            </a:r>
            <a:r>
              <a:rPr lang="en-GB" sz="2000" dirty="0"/>
              <a:t> </a:t>
            </a:r>
            <a:r>
              <a:rPr lang="en-GB" sz="2000" dirty="0" err="1"/>
              <a:t>vervielfältigung</a:t>
            </a:r>
            <a:endParaRPr lang="en-GB" sz="2000" dirty="0"/>
          </a:p>
          <a:p>
            <a:pPr marL="342900" indent="-342900">
              <a:buFont typeface="+mj-lt"/>
              <a:buAutoNum type="arabicPeriod"/>
            </a:pPr>
            <a:r>
              <a:rPr lang="en-GB" sz="2000" dirty="0"/>
              <a:t>Es ist </a:t>
            </a:r>
            <a:r>
              <a:rPr lang="en-GB" sz="2000" dirty="0" err="1"/>
              <a:t>ein</a:t>
            </a:r>
            <a:r>
              <a:rPr lang="en-GB" sz="2000" dirty="0"/>
              <a:t> </a:t>
            </a:r>
            <a:r>
              <a:rPr lang="en-GB" sz="2000" dirty="0" err="1"/>
              <a:t>Geheimcode</a:t>
            </a:r>
            <a:endParaRPr lang="en-GB" sz="2000" dirty="0"/>
          </a:p>
          <a:p>
            <a:pPr marL="342900" indent="-342900">
              <a:buFont typeface="+mj-lt"/>
              <a:buAutoNum type="arabicPeriod"/>
            </a:pPr>
            <a:r>
              <a:rPr lang="en-GB" sz="2000" dirty="0"/>
              <a:t>In Person</a:t>
            </a:r>
          </a:p>
        </p:txBody>
      </p:sp>
      <p:sp>
        <p:nvSpPr>
          <p:cNvPr id="11" name="TextBox 10">
            <a:extLst>
              <a:ext uri="{FF2B5EF4-FFF2-40B4-BE49-F238E27FC236}">
                <a16:creationId xmlns="" xmlns:a16="http://schemas.microsoft.com/office/drawing/2014/main" id="{F808E56D-37EF-4CF1-993F-A3A8D4A565C9}"/>
              </a:ext>
            </a:extLst>
          </p:cNvPr>
          <p:cNvSpPr txBox="1"/>
          <p:nvPr/>
        </p:nvSpPr>
        <p:spPr>
          <a:xfrm>
            <a:off x="456507" y="3429000"/>
            <a:ext cx="1723357" cy="523220"/>
          </a:xfrm>
          <a:prstGeom prst="rect">
            <a:avLst/>
          </a:prstGeom>
          <a:solidFill>
            <a:schemeClr val="accent1">
              <a:lumMod val="20000"/>
              <a:lumOff val="80000"/>
            </a:schemeClr>
          </a:solidFill>
          <a:ln w="38100">
            <a:solidFill>
              <a:schemeClr val="accent2">
                <a:lumMod val="75000"/>
              </a:schemeClr>
            </a:solidFill>
          </a:ln>
        </p:spPr>
        <p:txBody>
          <a:bodyPr wrap="square" rtlCol="0">
            <a:spAutoFit/>
          </a:bodyPr>
          <a:lstStyle/>
          <a:p>
            <a:r>
              <a:rPr lang="es-ES_tradnl" sz="2800" b="1" dirty="0">
                <a:sym typeface="Webdings" panose="05030102010509060703" pitchFamily="18" charset="2"/>
              </a:rPr>
              <a:t>Match up </a:t>
            </a:r>
            <a:endParaRPr lang="es-ES_tradnl" b="1" dirty="0"/>
          </a:p>
        </p:txBody>
      </p:sp>
    </p:spTree>
    <p:extLst>
      <p:ext uri="{BB962C8B-B14F-4D97-AF65-F5344CB8AC3E}">
        <p14:creationId xmlns:p14="http://schemas.microsoft.com/office/powerpoint/2010/main" val="93042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37" y="-9089"/>
            <a:ext cx="10763228" cy="1179068"/>
          </a:xfrm>
        </p:spPr>
        <p:txBody>
          <a:bodyPr>
            <a:normAutofit/>
          </a:bodyPr>
          <a:lstStyle/>
          <a:p>
            <a:r>
              <a:rPr lang="en-GB" sz="2800" dirty="0">
                <a:latin typeface="+mn-lt"/>
              </a:rPr>
              <a:t>Adding sophistication to your writing and speaking: Recycling</a:t>
            </a:r>
          </a:p>
        </p:txBody>
      </p:sp>
      <p:sp>
        <p:nvSpPr>
          <p:cNvPr id="3" name="Content Placeholder 2"/>
          <p:cNvSpPr>
            <a:spLocks noGrp="1"/>
          </p:cNvSpPr>
          <p:nvPr>
            <p:ph idx="1"/>
          </p:nvPr>
        </p:nvSpPr>
        <p:spPr>
          <a:xfrm>
            <a:off x="4178709" y="2496621"/>
            <a:ext cx="3228576" cy="1179069"/>
          </a:xfrm>
        </p:spPr>
        <p:txBody>
          <a:bodyPr>
            <a:normAutofit/>
          </a:bodyPr>
          <a:lstStyle/>
          <a:p>
            <a:pPr marL="0" indent="0">
              <a:buNone/>
            </a:pPr>
            <a:endParaRPr lang="en-GB" sz="2400" dirty="0"/>
          </a:p>
        </p:txBody>
      </p:sp>
      <p:pic>
        <p:nvPicPr>
          <p:cNvPr id="5" name="Graphic 4" descr="Repeat">
            <a:extLst>
              <a:ext uri="{FF2B5EF4-FFF2-40B4-BE49-F238E27FC236}">
                <a16:creationId xmlns="" xmlns:a16="http://schemas.microsoft.com/office/drawing/2014/main" id="{1FECA6CB-AD5E-48BA-8201-07C95C31425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957810" y="-35083"/>
            <a:ext cx="1234882" cy="1234882"/>
          </a:xfrm>
          <a:prstGeom prst="rect">
            <a:avLst/>
          </a:prstGeom>
        </p:spPr>
      </p:pic>
      <p:sp>
        <p:nvSpPr>
          <p:cNvPr id="9" name="TextBox 8">
            <a:extLst>
              <a:ext uri="{FF2B5EF4-FFF2-40B4-BE49-F238E27FC236}">
                <a16:creationId xmlns="" xmlns:a16="http://schemas.microsoft.com/office/drawing/2014/main" id="{44A9B7E7-BDCF-47F7-9A82-C365187C1EA8}"/>
              </a:ext>
            </a:extLst>
          </p:cNvPr>
          <p:cNvSpPr txBox="1"/>
          <p:nvPr/>
        </p:nvSpPr>
        <p:spPr>
          <a:xfrm>
            <a:off x="841591" y="1632356"/>
            <a:ext cx="3337118" cy="1569660"/>
          </a:xfrm>
          <a:prstGeom prst="rect">
            <a:avLst/>
          </a:prstGeom>
          <a:solidFill>
            <a:schemeClr val="accent1">
              <a:lumMod val="40000"/>
              <a:lumOff val="60000"/>
            </a:schemeClr>
          </a:solidFill>
          <a:ln w="38100">
            <a:solidFill>
              <a:srgbClr val="0070C0"/>
            </a:solidFill>
          </a:ln>
        </p:spPr>
        <p:txBody>
          <a:bodyPr wrap="square" rtlCol="0">
            <a:spAutoFit/>
          </a:bodyPr>
          <a:lstStyle/>
          <a:p>
            <a:r>
              <a:rPr lang="en-GB" sz="2400" dirty="0">
                <a:sym typeface="Wingdings" panose="05000000000000000000" pitchFamily="2" charset="2"/>
              </a:rPr>
              <a:t></a:t>
            </a:r>
            <a:r>
              <a:rPr lang="en-GB" sz="2400" dirty="0"/>
              <a:t>Recycling is manipulating sentences that you have stored in your memory.</a:t>
            </a:r>
          </a:p>
        </p:txBody>
      </p:sp>
      <p:sp>
        <p:nvSpPr>
          <p:cNvPr id="10" name="Content Placeholder 2">
            <a:extLst>
              <a:ext uri="{FF2B5EF4-FFF2-40B4-BE49-F238E27FC236}">
                <a16:creationId xmlns="" xmlns:a16="http://schemas.microsoft.com/office/drawing/2014/main" id="{185045B1-22B1-4A0E-AA5C-A08C0CAD225E}"/>
              </a:ext>
            </a:extLst>
          </p:cNvPr>
          <p:cNvSpPr txBox="1">
            <a:spLocks/>
          </p:cNvSpPr>
          <p:nvPr/>
        </p:nvSpPr>
        <p:spPr>
          <a:xfrm>
            <a:off x="8554766" y="2496621"/>
            <a:ext cx="3228575" cy="1087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GB" sz="2400" dirty="0"/>
          </a:p>
        </p:txBody>
      </p:sp>
      <p:sp>
        <p:nvSpPr>
          <p:cNvPr id="11" name="TextBox 10">
            <a:extLst>
              <a:ext uri="{FF2B5EF4-FFF2-40B4-BE49-F238E27FC236}">
                <a16:creationId xmlns="" xmlns:a16="http://schemas.microsoft.com/office/drawing/2014/main" id="{57A9C318-5335-438B-A879-3636FA4FA6D6}"/>
              </a:ext>
            </a:extLst>
          </p:cNvPr>
          <p:cNvSpPr txBox="1"/>
          <p:nvPr/>
        </p:nvSpPr>
        <p:spPr>
          <a:xfrm>
            <a:off x="7734947" y="2449743"/>
            <a:ext cx="3337118" cy="1569660"/>
          </a:xfrm>
          <a:prstGeom prst="rect">
            <a:avLst/>
          </a:prstGeom>
          <a:solidFill>
            <a:schemeClr val="accent1">
              <a:lumMod val="40000"/>
              <a:lumOff val="60000"/>
            </a:schemeClr>
          </a:solidFill>
          <a:ln w="38100">
            <a:solidFill>
              <a:srgbClr val="0070C0"/>
            </a:solidFill>
          </a:ln>
        </p:spPr>
        <p:txBody>
          <a:bodyPr wrap="square" rtlCol="0">
            <a:spAutoFit/>
          </a:bodyPr>
          <a:lstStyle/>
          <a:p>
            <a:r>
              <a:rPr lang="en-GB" sz="2400" dirty="0">
                <a:sym typeface="Wingdings" panose="05000000000000000000" pitchFamily="2" charset="2"/>
              </a:rPr>
              <a:t></a:t>
            </a:r>
            <a:r>
              <a:rPr lang="en-GB" sz="2400" dirty="0"/>
              <a:t>Beware of idioms – their parts can’t be replaced. </a:t>
            </a:r>
          </a:p>
          <a:p>
            <a:endParaRPr lang="en-GB" sz="2400" dirty="0"/>
          </a:p>
        </p:txBody>
      </p:sp>
      <p:sp>
        <p:nvSpPr>
          <p:cNvPr id="12" name="TextBox 11">
            <a:extLst>
              <a:ext uri="{FF2B5EF4-FFF2-40B4-BE49-F238E27FC236}">
                <a16:creationId xmlns="" xmlns:a16="http://schemas.microsoft.com/office/drawing/2014/main" id="{06473988-F416-4932-AB35-EF947BC471B3}"/>
              </a:ext>
            </a:extLst>
          </p:cNvPr>
          <p:cNvSpPr txBox="1"/>
          <p:nvPr/>
        </p:nvSpPr>
        <p:spPr>
          <a:xfrm>
            <a:off x="4289287" y="2034244"/>
            <a:ext cx="3337118" cy="1200329"/>
          </a:xfrm>
          <a:prstGeom prst="rect">
            <a:avLst/>
          </a:prstGeom>
          <a:solidFill>
            <a:schemeClr val="accent1">
              <a:lumMod val="40000"/>
              <a:lumOff val="60000"/>
            </a:schemeClr>
          </a:solidFill>
          <a:ln w="38100">
            <a:solidFill>
              <a:srgbClr val="0070C0"/>
            </a:solidFill>
          </a:ln>
        </p:spPr>
        <p:txBody>
          <a:bodyPr wrap="square" rtlCol="0">
            <a:spAutoFit/>
          </a:bodyPr>
          <a:lstStyle/>
          <a:p>
            <a:r>
              <a:rPr lang="en-GB" sz="2400" dirty="0">
                <a:sym typeface="Wingdings" panose="05000000000000000000" pitchFamily="2" charset="2"/>
              </a:rPr>
              <a:t></a:t>
            </a:r>
            <a:r>
              <a:rPr lang="en-GB" sz="2400" dirty="0"/>
              <a:t>The key to good recycling is to replace like for like. </a:t>
            </a:r>
          </a:p>
        </p:txBody>
      </p:sp>
      <p:sp>
        <p:nvSpPr>
          <p:cNvPr id="13" name="Rectangle 12">
            <a:extLst>
              <a:ext uri="{FF2B5EF4-FFF2-40B4-BE49-F238E27FC236}">
                <a16:creationId xmlns="" xmlns:a16="http://schemas.microsoft.com/office/drawing/2014/main" id="{6FE4002E-0D6F-467E-8BDF-FD983E0EF690}"/>
              </a:ext>
            </a:extLst>
          </p:cNvPr>
          <p:cNvSpPr/>
          <p:nvPr/>
        </p:nvSpPr>
        <p:spPr>
          <a:xfrm>
            <a:off x="636608" y="3623428"/>
            <a:ext cx="5794741" cy="2800767"/>
          </a:xfrm>
          <a:prstGeom prst="rect">
            <a:avLst/>
          </a:prstGeom>
          <a:solidFill>
            <a:schemeClr val="accent1">
              <a:lumMod val="40000"/>
              <a:lumOff val="60000"/>
            </a:schemeClr>
          </a:solidFill>
          <a:ln>
            <a:solidFill>
              <a:srgbClr val="0070C0"/>
            </a:solidFill>
          </a:ln>
        </p:spPr>
        <p:txBody>
          <a:bodyPr wrap="square">
            <a:spAutoFit/>
          </a:bodyPr>
          <a:lstStyle/>
          <a:p>
            <a:r>
              <a:rPr lang="es-ES" altLang="en-US" sz="1600" dirty="0" err="1"/>
              <a:t>Ich</a:t>
            </a:r>
            <a:r>
              <a:rPr lang="es-ES" altLang="en-US" sz="1600" dirty="0"/>
              <a:t> w</a:t>
            </a:r>
            <a:r>
              <a:rPr lang="en-GB" sz="1600" dirty="0" err="1"/>
              <a:t>ürde</a:t>
            </a:r>
            <a:r>
              <a:rPr lang="en-GB" sz="1600" dirty="0"/>
              <a:t> es </a:t>
            </a:r>
            <a:r>
              <a:rPr lang="en-GB" sz="1600" dirty="0" err="1"/>
              <a:t>gern</a:t>
            </a:r>
            <a:r>
              <a:rPr lang="en-GB" sz="1600" dirty="0"/>
              <a:t>, </a:t>
            </a:r>
            <a:r>
              <a:rPr lang="en-GB" sz="1600" dirty="0" err="1"/>
              <a:t>wenn</a:t>
            </a:r>
            <a:r>
              <a:rPr lang="en-GB" sz="1600" dirty="0"/>
              <a:t> </a:t>
            </a:r>
            <a:r>
              <a:rPr lang="en-GB" sz="1600" dirty="0" err="1"/>
              <a:t>mein</a:t>
            </a:r>
            <a:r>
              <a:rPr lang="en-GB" sz="1600" dirty="0"/>
              <a:t> </a:t>
            </a:r>
            <a:r>
              <a:rPr lang="en-GB" sz="1600" dirty="0" err="1"/>
              <a:t>Bruder</a:t>
            </a:r>
            <a:r>
              <a:rPr lang="en-GB" sz="1600" dirty="0"/>
              <a:t> </a:t>
            </a:r>
            <a:r>
              <a:rPr lang="en-GB" sz="1600" dirty="0" err="1"/>
              <a:t>weniger</a:t>
            </a:r>
            <a:r>
              <a:rPr lang="en-GB" sz="1600" dirty="0"/>
              <a:t> </a:t>
            </a:r>
            <a:r>
              <a:rPr lang="en-GB" sz="1600" dirty="0" err="1">
                <a:solidFill>
                  <a:srgbClr val="7030A0"/>
                </a:solidFill>
              </a:rPr>
              <a:t>spricht</a:t>
            </a:r>
            <a:r>
              <a:rPr lang="en-GB" sz="1600" dirty="0"/>
              <a:t>.</a:t>
            </a:r>
          </a:p>
          <a:p>
            <a:r>
              <a:rPr lang="es-ES" altLang="en-US" sz="1600" dirty="0" err="1"/>
              <a:t>Ich</a:t>
            </a:r>
            <a:r>
              <a:rPr lang="es-ES" altLang="en-US" sz="1600" dirty="0"/>
              <a:t> w</a:t>
            </a:r>
            <a:r>
              <a:rPr lang="en-GB" sz="1600" dirty="0" err="1"/>
              <a:t>ürde</a:t>
            </a:r>
            <a:r>
              <a:rPr lang="en-GB" sz="1600" dirty="0"/>
              <a:t> es </a:t>
            </a:r>
            <a:r>
              <a:rPr lang="en-GB" sz="1600" dirty="0" err="1"/>
              <a:t>gern</a:t>
            </a:r>
            <a:r>
              <a:rPr lang="en-GB" sz="1600" dirty="0"/>
              <a:t>, </a:t>
            </a:r>
            <a:r>
              <a:rPr lang="en-GB" sz="1600" dirty="0" err="1"/>
              <a:t>wenn</a:t>
            </a:r>
            <a:r>
              <a:rPr lang="en-GB" sz="1600" dirty="0"/>
              <a:t> </a:t>
            </a:r>
            <a:r>
              <a:rPr lang="en-GB" sz="1600" dirty="0" err="1"/>
              <a:t>mein</a:t>
            </a:r>
            <a:r>
              <a:rPr lang="en-GB" sz="1600" dirty="0"/>
              <a:t> </a:t>
            </a:r>
            <a:r>
              <a:rPr lang="en-GB" sz="1600" dirty="0" err="1"/>
              <a:t>Bruder</a:t>
            </a:r>
            <a:r>
              <a:rPr lang="en-GB" sz="1600" dirty="0"/>
              <a:t> </a:t>
            </a:r>
            <a:r>
              <a:rPr lang="en-GB" sz="1600" dirty="0" err="1"/>
              <a:t>weniger</a:t>
            </a:r>
            <a:r>
              <a:rPr lang="en-GB" sz="1600" dirty="0"/>
              <a:t> </a:t>
            </a:r>
            <a:r>
              <a:rPr lang="en-GB" sz="1600" dirty="0" err="1">
                <a:solidFill>
                  <a:srgbClr val="7030A0"/>
                </a:solidFill>
              </a:rPr>
              <a:t>trinkt</a:t>
            </a:r>
            <a:r>
              <a:rPr lang="en-GB" sz="1600" dirty="0"/>
              <a:t>.</a:t>
            </a:r>
          </a:p>
          <a:p>
            <a:r>
              <a:rPr lang="es-ES" altLang="en-US" sz="1600" dirty="0" err="1"/>
              <a:t>Ich</a:t>
            </a:r>
            <a:r>
              <a:rPr lang="es-ES" altLang="en-US" sz="1600" dirty="0"/>
              <a:t> w</a:t>
            </a:r>
            <a:r>
              <a:rPr lang="en-GB" sz="1600" dirty="0" err="1"/>
              <a:t>ürde</a:t>
            </a:r>
            <a:r>
              <a:rPr lang="en-GB" sz="1600" dirty="0"/>
              <a:t> es </a:t>
            </a:r>
            <a:r>
              <a:rPr lang="en-GB" sz="1600" dirty="0" err="1"/>
              <a:t>gern</a:t>
            </a:r>
            <a:r>
              <a:rPr lang="en-GB" sz="1600" dirty="0"/>
              <a:t>, </a:t>
            </a:r>
            <a:r>
              <a:rPr lang="en-GB" sz="1600" dirty="0" err="1"/>
              <a:t>wenn</a:t>
            </a:r>
            <a:r>
              <a:rPr lang="en-GB" sz="1600" dirty="0"/>
              <a:t> </a:t>
            </a:r>
            <a:r>
              <a:rPr lang="en-GB" sz="1600" dirty="0" err="1"/>
              <a:t>mein</a:t>
            </a:r>
            <a:r>
              <a:rPr lang="en-GB" sz="1600" dirty="0"/>
              <a:t> </a:t>
            </a:r>
            <a:r>
              <a:rPr lang="en-GB" sz="1600" dirty="0" err="1"/>
              <a:t>Bruder</a:t>
            </a:r>
            <a:r>
              <a:rPr lang="en-GB" sz="1600" dirty="0"/>
              <a:t> </a:t>
            </a:r>
            <a:r>
              <a:rPr lang="en-GB" sz="1600" dirty="0" err="1"/>
              <a:t>weniger</a:t>
            </a:r>
            <a:r>
              <a:rPr lang="en-GB" sz="1600" dirty="0"/>
              <a:t> </a:t>
            </a:r>
            <a:r>
              <a:rPr lang="en-GB" sz="1600" dirty="0" err="1">
                <a:solidFill>
                  <a:srgbClr val="7030A0"/>
                </a:solidFill>
              </a:rPr>
              <a:t>ausgeht</a:t>
            </a:r>
            <a:r>
              <a:rPr lang="en-GB" sz="1600" dirty="0"/>
              <a:t>.</a:t>
            </a:r>
          </a:p>
          <a:p>
            <a:pPr>
              <a:buFont typeface="Wingdings" panose="05000000000000000000" pitchFamily="2" charset="2"/>
              <a:buNone/>
            </a:pPr>
            <a:endParaRPr lang="en-GB" altLang="en-US" sz="1600" dirty="0"/>
          </a:p>
          <a:p>
            <a:r>
              <a:rPr lang="es-ES" altLang="en-US" sz="1600" dirty="0" err="1"/>
              <a:t>Ich</a:t>
            </a:r>
            <a:r>
              <a:rPr lang="es-ES" altLang="en-US" sz="1600" dirty="0"/>
              <a:t> w</a:t>
            </a:r>
            <a:r>
              <a:rPr lang="en-GB" sz="1600" dirty="0" err="1"/>
              <a:t>ürde</a:t>
            </a:r>
            <a:r>
              <a:rPr lang="en-GB" sz="1600" dirty="0"/>
              <a:t> es </a:t>
            </a:r>
            <a:r>
              <a:rPr lang="en-GB" sz="1600" dirty="0" err="1"/>
              <a:t>gern</a:t>
            </a:r>
            <a:r>
              <a:rPr lang="en-GB" sz="1600" dirty="0"/>
              <a:t>, </a:t>
            </a:r>
            <a:r>
              <a:rPr lang="en-GB" sz="1600" dirty="0" err="1"/>
              <a:t>wenn</a:t>
            </a:r>
            <a:r>
              <a:rPr lang="en-GB" sz="1600" dirty="0"/>
              <a:t> </a:t>
            </a:r>
            <a:r>
              <a:rPr lang="en-GB" sz="1600" dirty="0" err="1">
                <a:solidFill>
                  <a:srgbClr val="7030A0"/>
                </a:solidFill>
              </a:rPr>
              <a:t>mein</a:t>
            </a:r>
            <a:r>
              <a:rPr lang="en-GB" sz="1600" dirty="0">
                <a:solidFill>
                  <a:srgbClr val="7030A0"/>
                </a:solidFill>
              </a:rPr>
              <a:t> </a:t>
            </a:r>
            <a:r>
              <a:rPr lang="en-GB" sz="1600" dirty="0" err="1">
                <a:solidFill>
                  <a:srgbClr val="7030A0"/>
                </a:solidFill>
              </a:rPr>
              <a:t>Bruder</a:t>
            </a:r>
            <a:r>
              <a:rPr lang="en-GB" sz="1600" dirty="0">
                <a:solidFill>
                  <a:srgbClr val="7030A0"/>
                </a:solidFill>
              </a:rPr>
              <a:t> </a:t>
            </a:r>
            <a:r>
              <a:rPr lang="en-GB" sz="1600" dirty="0" err="1"/>
              <a:t>weniger</a:t>
            </a:r>
            <a:r>
              <a:rPr lang="en-GB" sz="1600" dirty="0"/>
              <a:t> </a:t>
            </a:r>
            <a:r>
              <a:rPr lang="en-GB" sz="1600" dirty="0" err="1"/>
              <a:t>spricht</a:t>
            </a:r>
            <a:r>
              <a:rPr lang="en-GB" sz="1600" dirty="0"/>
              <a:t>.</a:t>
            </a:r>
          </a:p>
          <a:p>
            <a:r>
              <a:rPr lang="es-ES" altLang="en-US" sz="1600" dirty="0" err="1"/>
              <a:t>Ich</a:t>
            </a:r>
            <a:r>
              <a:rPr lang="es-ES" altLang="en-US" sz="1600" dirty="0"/>
              <a:t> w</a:t>
            </a:r>
            <a:r>
              <a:rPr lang="en-GB" sz="1600" dirty="0" err="1"/>
              <a:t>ürde</a:t>
            </a:r>
            <a:r>
              <a:rPr lang="en-GB" sz="1600" dirty="0"/>
              <a:t> es </a:t>
            </a:r>
            <a:r>
              <a:rPr lang="en-GB" sz="1600" dirty="0" err="1"/>
              <a:t>gern</a:t>
            </a:r>
            <a:r>
              <a:rPr lang="en-GB" sz="1600" dirty="0"/>
              <a:t>, </a:t>
            </a:r>
            <a:r>
              <a:rPr lang="en-GB" sz="1600" dirty="0" err="1"/>
              <a:t>wenn</a:t>
            </a:r>
            <a:r>
              <a:rPr lang="en-GB" sz="1600" dirty="0"/>
              <a:t> </a:t>
            </a:r>
            <a:r>
              <a:rPr lang="en-GB" sz="1600" dirty="0" err="1">
                <a:solidFill>
                  <a:srgbClr val="7030A0"/>
                </a:solidFill>
              </a:rPr>
              <a:t>meine</a:t>
            </a:r>
            <a:r>
              <a:rPr lang="en-GB" sz="1600" dirty="0">
                <a:solidFill>
                  <a:srgbClr val="7030A0"/>
                </a:solidFill>
              </a:rPr>
              <a:t> Mutter </a:t>
            </a:r>
            <a:r>
              <a:rPr lang="en-GB" sz="1600" dirty="0" err="1"/>
              <a:t>weniger</a:t>
            </a:r>
            <a:r>
              <a:rPr lang="en-GB" sz="1600" dirty="0"/>
              <a:t> </a:t>
            </a:r>
            <a:r>
              <a:rPr lang="en-GB" sz="1600" dirty="0" err="1"/>
              <a:t>spricht</a:t>
            </a:r>
            <a:r>
              <a:rPr lang="en-GB" sz="1600" dirty="0"/>
              <a:t>.</a:t>
            </a:r>
          </a:p>
          <a:p>
            <a:r>
              <a:rPr lang="es-ES" altLang="en-US" sz="1600" dirty="0" err="1"/>
              <a:t>Ich</a:t>
            </a:r>
            <a:r>
              <a:rPr lang="es-ES" altLang="en-US" sz="1600" dirty="0"/>
              <a:t> w</a:t>
            </a:r>
            <a:r>
              <a:rPr lang="en-GB" sz="1600" dirty="0" err="1"/>
              <a:t>ürde</a:t>
            </a:r>
            <a:r>
              <a:rPr lang="en-GB" sz="1600" dirty="0"/>
              <a:t> es </a:t>
            </a:r>
            <a:r>
              <a:rPr lang="en-GB" sz="1600" dirty="0" err="1"/>
              <a:t>gern</a:t>
            </a:r>
            <a:r>
              <a:rPr lang="en-GB" sz="1600" dirty="0"/>
              <a:t>, </a:t>
            </a:r>
            <a:r>
              <a:rPr lang="en-GB" sz="1600" dirty="0" err="1"/>
              <a:t>wenn</a:t>
            </a:r>
            <a:r>
              <a:rPr lang="en-GB" sz="1600" dirty="0"/>
              <a:t> </a:t>
            </a:r>
            <a:r>
              <a:rPr lang="en-GB" sz="1600" dirty="0" err="1">
                <a:solidFill>
                  <a:srgbClr val="7030A0"/>
                </a:solidFill>
              </a:rPr>
              <a:t>meine</a:t>
            </a:r>
            <a:r>
              <a:rPr lang="en-GB" sz="1600" dirty="0">
                <a:solidFill>
                  <a:srgbClr val="7030A0"/>
                </a:solidFill>
              </a:rPr>
              <a:t> Frau </a:t>
            </a:r>
            <a:r>
              <a:rPr lang="en-GB" sz="1600" dirty="0" err="1"/>
              <a:t>weniger</a:t>
            </a:r>
            <a:r>
              <a:rPr lang="en-GB" sz="1600" dirty="0"/>
              <a:t> </a:t>
            </a:r>
            <a:r>
              <a:rPr lang="en-GB" sz="1600" dirty="0" err="1"/>
              <a:t>spricht</a:t>
            </a:r>
            <a:r>
              <a:rPr lang="en-GB" sz="1600" dirty="0"/>
              <a:t>.</a:t>
            </a:r>
          </a:p>
          <a:p>
            <a:endParaRPr lang="en-GB" sz="1600" dirty="0"/>
          </a:p>
          <a:p>
            <a:r>
              <a:rPr lang="es-ES" altLang="en-US" sz="1600" dirty="0" err="1">
                <a:solidFill>
                  <a:srgbClr val="7030A0"/>
                </a:solidFill>
              </a:rPr>
              <a:t>Ich</a:t>
            </a:r>
            <a:r>
              <a:rPr lang="es-ES" altLang="en-US" sz="1600" dirty="0">
                <a:solidFill>
                  <a:srgbClr val="7030A0"/>
                </a:solidFill>
              </a:rPr>
              <a:t> w</a:t>
            </a:r>
            <a:r>
              <a:rPr lang="en-GB" sz="1600" dirty="0" err="1">
                <a:solidFill>
                  <a:srgbClr val="7030A0"/>
                </a:solidFill>
              </a:rPr>
              <a:t>ürde</a:t>
            </a:r>
            <a:r>
              <a:rPr lang="en-GB" sz="1600" dirty="0">
                <a:solidFill>
                  <a:srgbClr val="7030A0"/>
                </a:solidFill>
              </a:rPr>
              <a:t> es </a:t>
            </a:r>
            <a:r>
              <a:rPr lang="en-GB" sz="1600" dirty="0" err="1">
                <a:solidFill>
                  <a:srgbClr val="7030A0"/>
                </a:solidFill>
              </a:rPr>
              <a:t>gern</a:t>
            </a:r>
            <a:r>
              <a:rPr lang="en-GB" sz="1600" dirty="0"/>
              <a:t>, </a:t>
            </a:r>
            <a:r>
              <a:rPr lang="en-GB" sz="1600" dirty="0" err="1"/>
              <a:t>wenn</a:t>
            </a:r>
            <a:r>
              <a:rPr lang="en-GB" sz="1600" dirty="0"/>
              <a:t> </a:t>
            </a:r>
            <a:r>
              <a:rPr lang="en-GB" sz="1600" dirty="0" err="1"/>
              <a:t>mein</a:t>
            </a:r>
            <a:r>
              <a:rPr lang="en-GB" sz="1600" dirty="0"/>
              <a:t> </a:t>
            </a:r>
            <a:r>
              <a:rPr lang="en-GB" sz="1600" dirty="0" err="1"/>
              <a:t>Bruder</a:t>
            </a:r>
            <a:r>
              <a:rPr lang="en-GB" sz="1600" dirty="0"/>
              <a:t> </a:t>
            </a:r>
            <a:r>
              <a:rPr lang="en-GB" sz="1600" dirty="0" err="1"/>
              <a:t>mehr</a:t>
            </a:r>
            <a:r>
              <a:rPr lang="en-GB" sz="1600" dirty="0"/>
              <a:t> </a:t>
            </a:r>
            <a:r>
              <a:rPr lang="en-GB" sz="1600" dirty="0" err="1"/>
              <a:t>spricht</a:t>
            </a:r>
            <a:r>
              <a:rPr lang="en-GB" sz="1600" dirty="0"/>
              <a:t>.</a:t>
            </a:r>
          </a:p>
          <a:p>
            <a:r>
              <a:rPr lang="en-GB" sz="1600" dirty="0">
                <a:solidFill>
                  <a:srgbClr val="7030A0"/>
                </a:solidFill>
              </a:rPr>
              <a:t>Ich </a:t>
            </a:r>
            <a:r>
              <a:rPr lang="en-GB" sz="1600" dirty="0" err="1">
                <a:solidFill>
                  <a:srgbClr val="7030A0"/>
                </a:solidFill>
              </a:rPr>
              <a:t>möchte</a:t>
            </a:r>
            <a:r>
              <a:rPr lang="en-GB" sz="1600" dirty="0">
                <a:solidFill>
                  <a:srgbClr val="7030A0"/>
                </a:solidFill>
              </a:rPr>
              <a:t> es </a:t>
            </a:r>
            <a:r>
              <a:rPr lang="en-GB" sz="1600" dirty="0" err="1">
                <a:solidFill>
                  <a:srgbClr val="7030A0"/>
                </a:solidFill>
              </a:rPr>
              <a:t>gern</a:t>
            </a:r>
            <a:r>
              <a:rPr lang="en-GB" sz="1600" dirty="0">
                <a:solidFill>
                  <a:srgbClr val="7030A0"/>
                </a:solidFill>
              </a:rPr>
              <a:t>, </a:t>
            </a:r>
            <a:r>
              <a:rPr lang="en-GB" sz="1600" dirty="0" err="1"/>
              <a:t>wenn</a:t>
            </a:r>
            <a:r>
              <a:rPr lang="en-GB" sz="1600" dirty="0"/>
              <a:t> </a:t>
            </a:r>
            <a:r>
              <a:rPr lang="en-GB" sz="1600" dirty="0" err="1"/>
              <a:t>mein</a:t>
            </a:r>
            <a:r>
              <a:rPr lang="en-GB" sz="1600" dirty="0"/>
              <a:t> </a:t>
            </a:r>
            <a:r>
              <a:rPr lang="en-GB" sz="1600" dirty="0" err="1"/>
              <a:t>Bruder</a:t>
            </a:r>
            <a:r>
              <a:rPr lang="en-GB" sz="1600" dirty="0"/>
              <a:t> </a:t>
            </a:r>
            <a:r>
              <a:rPr lang="en-GB" sz="1600" dirty="0" err="1"/>
              <a:t>mehr</a:t>
            </a:r>
            <a:r>
              <a:rPr lang="en-GB" sz="1600" dirty="0"/>
              <a:t> </a:t>
            </a:r>
            <a:r>
              <a:rPr lang="en-GB" sz="1600" dirty="0" err="1"/>
              <a:t>spricht</a:t>
            </a:r>
            <a:r>
              <a:rPr lang="en-GB" sz="1600" dirty="0"/>
              <a:t>.</a:t>
            </a:r>
          </a:p>
          <a:p>
            <a:r>
              <a:rPr lang="en-GB" sz="1600" dirty="0">
                <a:solidFill>
                  <a:srgbClr val="7030A0"/>
                </a:solidFill>
              </a:rPr>
              <a:t>Ich </a:t>
            </a:r>
            <a:r>
              <a:rPr lang="en-GB" sz="1600" dirty="0" err="1">
                <a:solidFill>
                  <a:srgbClr val="7030A0"/>
                </a:solidFill>
              </a:rPr>
              <a:t>möchte</a:t>
            </a:r>
            <a:r>
              <a:rPr lang="en-GB" sz="1600" dirty="0">
                <a:solidFill>
                  <a:srgbClr val="7030A0"/>
                </a:solidFill>
              </a:rPr>
              <a:t> es </a:t>
            </a:r>
            <a:r>
              <a:rPr lang="en-GB" sz="1600" dirty="0" err="1">
                <a:solidFill>
                  <a:srgbClr val="7030A0"/>
                </a:solidFill>
              </a:rPr>
              <a:t>nicht</a:t>
            </a:r>
            <a:r>
              <a:rPr lang="en-GB" sz="1600" dirty="0">
                <a:solidFill>
                  <a:srgbClr val="7030A0"/>
                </a:solidFill>
              </a:rPr>
              <a:t> </a:t>
            </a:r>
            <a:r>
              <a:rPr lang="en-GB" sz="1600" dirty="0" err="1">
                <a:solidFill>
                  <a:srgbClr val="7030A0"/>
                </a:solidFill>
              </a:rPr>
              <a:t>gern</a:t>
            </a:r>
            <a:r>
              <a:rPr lang="en-GB" sz="1600" dirty="0"/>
              <a:t>, </a:t>
            </a:r>
            <a:r>
              <a:rPr lang="en-GB" sz="1600" dirty="0" err="1"/>
              <a:t>wenn</a:t>
            </a:r>
            <a:r>
              <a:rPr lang="en-GB" sz="1600" dirty="0"/>
              <a:t> </a:t>
            </a:r>
            <a:r>
              <a:rPr lang="en-GB" sz="1600" dirty="0" err="1"/>
              <a:t>mein</a:t>
            </a:r>
            <a:r>
              <a:rPr lang="en-GB" sz="1600" dirty="0"/>
              <a:t> </a:t>
            </a:r>
            <a:r>
              <a:rPr lang="en-GB" sz="1600" dirty="0" err="1"/>
              <a:t>Bruder</a:t>
            </a:r>
            <a:r>
              <a:rPr lang="en-GB" sz="1600" dirty="0"/>
              <a:t> </a:t>
            </a:r>
            <a:r>
              <a:rPr lang="en-GB" sz="1600" dirty="0" err="1"/>
              <a:t>mehr</a:t>
            </a:r>
            <a:r>
              <a:rPr lang="en-GB" sz="1600" dirty="0"/>
              <a:t> </a:t>
            </a:r>
            <a:r>
              <a:rPr lang="en-GB" sz="1600" dirty="0" err="1"/>
              <a:t>spricht</a:t>
            </a:r>
            <a:r>
              <a:rPr lang="en-GB" sz="1600" dirty="0"/>
              <a:t>.</a:t>
            </a:r>
            <a:endParaRPr lang="en-GB" altLang="en-US" sz="1600" dirty="0"/>
          </a:p>
        </p:txBody>
      </p:sp>
      <p:sp>
        <p:nvSpPr>
          <p:cNvPr id="4" name="Speech Bubble: Oval 3">
            <a:extLst>
              <a:ext uri="{FF2B5EF4-FFF2-40B4-BE49-F238E27FC236}">
                <a16:creationId xmlns="" xmlns:a16="http://schemas.microsoft.com/office/drawing/2014/main" id="{B0B9F9A7-F886-4682-981F-F700927AB8A8}"/>
              </a:ext>
            </a:extLst>
          </p:cNvPr>
          <p:cNvSpPr/>
          <p:nvPr/>
        </p:nvSpPr>
        <p:spPr>
          <a:xfrm>
            <a:off x="6829063" y="4375261"/>
            <a:ext cx="3657600" cy="178817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Discuss how the sentences have been changed?</a:t>
            </a:r>
          </a:p>
        </p:txBody>
      </p:sp>
    </p:spTree>
    <p:extLst>
      <p:ext uri="{BB962C8B-B14F-4D97-AF65-F5344CB8AC3E}">
        <p14:creationId xmlns:p14="http://schemas.microsoft.com/office/powerpoint/2010/main" val="26744858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1487</Words>
  <Application>Microsoft Office PowerPoint</Application>
  <PresentationFormat>Widescreen</PresentationFormat>
  <Paragraphs>194</Paragraphs>
  <Slides>13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 little sunshine</vt:lpstr>
      <vt:lpstr>Arial</vt:lpstr>
      <vt:lpstr>Calibri</vt:lpstr>
      <vt:lpstr>Calibri Light</vt:lpstr>
      <vt:lpstr>Comic Sans MS</vt:lpstr>
      <vt:lpstr>Times New Roman</vt:lpstr>
      <vt:lpstr>Webdings</vt:lpstr>
      <vt:lpstr>Wingdings</vt:lpstr>
      <vt:lpstr>1_Office Theme</vt:lpstr>
      <vt:lpstr>PowerPoint Presentation</vt:lpstr>
      <vt:lpstr>Adding sophistication to your writing and speaking</vt:lpstr>
      <vt:lpstr>Adding sophistication to your writing and speaking: Grammar</vt:lpstr>
      <vt:lpstr>Adding sophistication to your writing and speaking: Grammar</vt:lpstr>
      <vt:lpstr>Adding sophistication to your writing and speaking:  Key skills</vt:lpstr>
      <vt:lpstr>Adding sophistication to your writing and speaking: Adding detail</vt:lpstr>
      <vt:lpstr>Adding sophistication to your writing and speaking: Adding detail</vt:lpstr>
      <vt:lpstr>Adding sophistication to your writing and speaking: Paraphrasing</vt:lpstr>
      <vt:lpstr>Adding sophistication to your writing and speaking: Recycling</vt:lpstr>
      <vt:lpstr>Adding sophistication to your writing and speaking: Recycling</vt:lpstr>
      <vt:lpstr>Essay writing: Planning</vt:lpstr>
      <vt:lpstr>Essay writing: Writing stages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Frau Violet</dc:creator>
  <cp:lastModifiedBy>Zoe Wilkins</cp:lastModifiedBy>
  <cp:revision>50</cp:revision>
  <dcterms:created xsi:type="dcterms:W3CDTF">2018-07-30T10:30:51Z</dcterms:created>
  <dcterms:modified xsi:type="dcterms:W3CDTF">2023-06-22T15:36:49Z</dcterms:modified>
</cp:coreProperties>
</file>